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BE45D2-B6D5-459B-A677-0F27397F519C}" type="datetimeFigureOut">
              <a:rPr lang="nl-NL" smtClean="0"/>
              <a:t>26-11-2020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495A5F8-C2C4-40C2-81EA-09390677B3AC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4936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45D2-B6D5-459B-A677-0F27397F519C}" type="datetimeFigureOut">
              <a:rPr lang="nl-NL" smtClean="0"/>
              <a:t>26-11-2020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A5F8-C2C4-40C2-81EA-09390677B3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26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45D2-B6D5-459B-A677-0F27397F519C}" type="datetimeFigureOut">
              <a:rPr lang="nl-NL" smtClean="0"/>
              <a:t>26-11-2020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A5F8-C2C4-40C2-81EA-09390677B3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639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45D2-B6D5-459B-A677-0F27397F519C}" type="datetimeFigureOut">
              <a:rPr lang="nl-NL" smtClean="0"/>
              <a:t>26-11-2020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A5F8-C2C4-40C2-81EA-09390677B3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73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FBE45D2-B6D5-459B-A677-0F27397F519C}" type="datetimeFigureOut">
              <a:rPr lang="nl-NL" smtClean="0"/>
              <a:t>26-11-2020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495A5F8-C2C4-40C2-81EA-09390677B3AC}" type="slidenum">
              <a:rPr lang="nl-NL" smtClean="0"/>
              <a:t>‹nr.›</a:t>
            </a:fld>
            <a:endParaRPr lang="nl-NL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58478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45D2-B6D5-459B-A677-0F27397F519C}" type="datetimeFigureOut">
              <a:rPr lang="nl-NL" smtClean="0"/>
              <a:t>26-11-2020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A5F8-C2C4-40C2-81EA-09390677B3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652612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45D2-B6D5-459B-A677-0F27397F519C}" type="datetimeFigureOut">
              <a:rPr lang="nl-NL" smtClean="0"/>
              <a:t>26-11-2020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A5F8-C2C4-40C2-81EA-09390677B3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9386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45D2-B6D5-459B-A677-0F27397F519C}" type="datetimeFigureOut">
              <a:rPr lang="nl-NL" smtClean="0"/>
              <a:t>26-11-2020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A5F8-C2C4-40C2-81EA-09390677B3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35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45D2-B6D5-459B-A677-0F27397F519C}" type="datetimeFigureOut">
              <a:rPr lang="nl-NL" smtClean="0"/>
              <a:t>26-11-2020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A5F8-C2C4-40C2-81EA-09390677B3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455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FBE45D2-B6D5-459B-A677-0F27397F519C}" type="datetimeFigureOut">
              <a:rPr lang="nl-NL" smtClean="0"/>
              <a:t>26-11-2020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495A5F8-C2C4-40C2-81EA-09390677B3AC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9473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FBE45D2-B6D5-459B-A677-0F27397F519C}" type="datetimeFigureOut">
              <a:rPr lang="nl-NL" smtClean="0"/>
              <a:t>26-11-2020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495A5F8-C2C4-40C2-81EA-09390677B3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569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FBE45D2-B6D5-459B-A677-0F27397F519C}" type="datetimeFigureOut">
              <a:rPr lang="nl-NL" smtClean="0"/>
              <a:t>26-11-2020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495A5F8-C2C4-40C2-81EA-09390677B3AC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747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MBO</a:t>
            </a:r>
            <a:br>
              <a:rPr lang="nl-NL" dirty="0" smtClean="0"/>
            </a:br>
            <a:r>
              <a:rPr lang="nl-NL" dirty="0" smtClean="0"/>
              <a:t>Entree</a:t>
            </a:r>
            <a:br>
              <a:rPr lang="nl-NL" dirty="0" smtClean="0"/>
            </a:br>
            <a:r>
              <a:rPr lang="nl-NL" sz="2000" dirty="0" smtClean="0"/>
              <a:t>in leerjaar 6</a:t>
            </a:r>
            <a:endParaRPr lang="nl-NL" dirty="0"/>
          </a:p>
        </p:txBody>
      </p:sp>
      <p:pic>
        <p:nvPicPr>
          <p:cNvPr id="3074" name="Picture 2" descr="Geslaagd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320" y="868037"/>
            <a:ext cx="1364823" cy="78217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1409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Waarom?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8707" y="1543051"/>
            <a:ext cx="11244263" cy="4900612"/>
          </a:xfrm>
        </p:spPr>
        <p:txBody>
          <a:bodyPr/>
          <a:lstStyle/>
          <a:p>
            <a:pPr algn="ctr"/>
            <a:r>
              <a:rPr lang="nl-NL" sz="1800" dirty="0" smtClean="0"/>
              <a:t>Uit ervaring blijkt de overstap naar het MBO </a:t>
            </a:r>
            <a:r>
              <a:rPr lang="nl-NL" sz="1800" b="1" dirty="0" smtClean="0"/>
              <a:t>moeizaam</a:t>
            </a:r>
            <a:r>
              <a:rPr lang="nl-NL" sz="1800" dirty="0" smtClean="0"/>
              <a:t> te verlopen.</a:t>
            </a:r>
          </a:p>
          <a:p>
            <a:pPr algn="ctr"/>
            <a:endParaRPr lang="nl-NL" sz="1800" dirty="0" smtClean="0"/>
          </a:p>
          <a:p>
            <a:pPr algn="ctr"/>
            <a:r>
              <a:rPr lang="nl-NL" sz="1800" dirty="0" smtClean="0"/>
              <a:t>Daarom zijn we gestart in schooljaar 2019-2020 om </a:t>
            </a:r>
            <a:r>
              <a:rPr lang="nl-NL" sz="1800" b="1" dirty="0" smtClean="0"/>
              <a:t>MBO Entree </a:t>
            </a:r>
            <a:r>
              <a:rPr lang="nl-NL" sz="1800" dirty="0" smtClean="0"/>
              <a:t>op Symbion aan te bieden in leerjaar 6.</a:t>
            </a:r>
          </a:p>
          <a:p>
            <a:pPr algn="ctr"/>
            <a:endParaRPr lang="nl-NL" sz="1800" dirty="0" smtClean="0"/>
          </a:p>
          <a:p>
            <a:pPr algn="ctr"/>
            <a:r>
              <a:rPr lang="nl-NL" sz="1800" b="1" dirty="0" smtClean="0"/>
              <a:t>Met als doel: </a:t>
            </a:r>
            <a:r>
              <a:rPr lang="nl-NL" sz="1800" dirty="0" smtClean="0"/>
              <a:t>de leerlingen voorbereiden in een veilige en gestructureerde omgeving.</a:t>
            </a:r>
          </a:p>
          <a:p>
            <a:pPr algn="ctr"/>
            <a:endParaRPr lang="nl-NL" sz="1800" dirty="0"/>
          </a:p>
          <a:p>
            <a:pPr algn="ctr"/>
            <a:r>
              <a:rPr lang="nl-NL" sz="1800" dirty="0" smtClean="0"/>
              <a:t>Door </a:t>
            </a:r>
            <a:r>
              <a:rPr lang="nl-NL" sz="1800" b="1" dirty="0" smtClean="0"/>
              <a:t>intensieve coaching</a:t>
            </a:r>
            <a:r>
              <a:rPr lang="nl-NL" sz="1800" dirty="0" smtClean="0"/>
              <a:t> op school en </a:t>
            </a:r>
            <a:r>
              <a:rPr lang="nl-NL" sz="1800" b="1" dirty="0" smtClean="0"/>
              <a:t>begeleiding</a:t>
            </a:r>
            <a:r>
              <a:rPr lang="nl-NL" sz="1800" dirty="0" smtClean="0"/>
              <a:t> in de stage vergroten wij de kans van slagen.</a:t>
            </a:r>
          </a:p>
          <a:p>
            <a:pPr algn="ctr"/>
            <a:endParaRPr lang="nl-NL" sz="1800" dirty="0"/>
          </a:p>
          <a:p>
            <a:pPr algn="ctr"/>
            <a:r>
              <a:rPr lang="nl-NL" sz="1800" dirty="0" smtClean="0"/>
              <a:t>We willen dat leerlingen nog meer </a:t>
            </a:r>
            <a:r>
              <a:rPr lang="nl-NL" sz="1800" b="1" dirty="0" smtClean="0"/>
              <a:t>inzicht</a:t>
            </a:r>
            <a:r>
              <a:rPr lang="nl-NL" sz="1800" dirty="0" smtClean="0"/>
              <a:t> krijgen in wat ze kunnen en waar ze nog aan moeten werken.</a:t>
            </a:r>
          </a:p>
          <a:p>
            <a:pPr algn="ctr"/>
            <a:endParaRPr lang="nl-NL" sz="1800" dirty="0" smtClean="0"/>
          </a:p>
          <a:p>
            <a:pPr algn="ctr"/>
            <a:r>
              <a:rPr lang="nl-NL" sz="1800" dirty="0" smtClean="0"/>
              <a:t>Kortom: iedere leerling weet waar hij/zij staat en is beter </a:t>
            </a:r>
            <a:r>
              <a:rPr lang="nl-NL" sz="1800" b="1" dirty="0" smtClean="0"/>
              <a:t>voorbereid</a:t>
            </a:r>
            <a:r>
              <a:rPr lang="nl-NL" sz="1800" dirty="0" smtClean="0"/>
              <a:t> op wat gaat komen.</a:t>
            </a:r>
            <a:endParaRPr lang="nl-NL" sz="1800" dirty="0"/>
          </a:p>
          <a:p>
            <a:pPr algn="ctr"/>
            <a:endParaRPr lang="nl-NL" dirty="0"/>
          </a:p>
        </p:txBody>
      </p:sp>
      <p:pic>
        <p:nvPicPr>
          <p:cNvPr id="4" name="Presentatie MBO Dia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20350" y="5188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4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32078"/>
          </a:xfrm>
        </p:spPr>
        <p:txBody>
          <a:bodyPr/>
          <a:lstStyle/>
          <a:p>
            <a:pPr algn="ctr"/>
            <a:r>
              <a:rPr lang="nl-NL" dirty="0" smtClean="0"/>
              <a:t>Wat kun je verwachten: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1678" y="1414463"/>
            <a:ext cx="10178322" cy="5329237"/>
          </a:xfrm>
        </p:spPr>
        <p:txBody>
          <a:bodyPr>
            <a:normAutofit lnSpcReduction="10000"/>
          </a:bodyPr>
          <a:lstStyle/>
          <a:p>
            <a:pPr algn="ctr"/>
            <a:r>
              <a:rPr lang="nl-NL" sz="1700" dirty="0" smtClean="0"/>
              <a:t>Werken aan Nederlands en Rekenen op </a:t>
            </a:r>
            <a:r>
              <a:rPr lang="nl-NL" sz="1700" b="1" dirty="0" smtClean="0"/>
              <a:t>2F niveau </a:t>
            </a:r>
            <a:r>
              <a:rPr lang="nl-NL" sz="1700" dirty="0" smtClean="0"/>
              <a:t>(3x per jaar word je getoetst).</a:t>
            </a:r>
          </a:p>
          <a:p>
            <a:pPr algn="ctr"/>
            <a:endParaRPr lang="nl-NL" sz="1700" dirty="0" smtClean="0"/>
          </a:p>
          <a:p>
            <a:pPr algn="ctr"/>
            <a:r>
              <a:rPr lang="nl-NL" sz="1700" b="1" dirty="0" smtClean="0"/>
              <a:t>Wekelijks </a:t>
            </a:r>
            <a:r>
              <a:rPr lang="nl-NL" sz="1700" b="1" dirty="0"/>
              <a:t>huiswerk </a:t>
            </a:r>
            <a:r>
              <a:rPr lang="nl-NL" sz="1700" dirty="0"/>
              <a:t>voor zowel Nederlands als Rekenen (leren plannen</a:t>
            </a:r>
            <a:r>
              <a:rPr lang="nl-NL" sz="1700" dirty="0" smtClean="0"/>
              <a:t>).</a:t>
            </a:r>
            <a:endParaRPr lang="nl-NL" sz="1700" dirty="0"/>
          </a:p>
          <a:p>
            <a:pPr algn="ctr"/>
            <a:endParaRPr lang="nl-NL" sz="1700" dirty="0" smtClean="0"/>
          </a:p>
          <a:p>
            <a:pPr algn="ctr"/>
            <a:r>
              <a:rPr lang="nl-NL" sz="1700" dirty="0" smtClean="0"/>
              <a:t>Werken aan je </a:t>
            </a:r>
            <a:r>
              <a:rPr lang="nl-NL" sz="1700" b="1" dirty="0" smtClean="0"/>
              <a:t>digitale vaardigheden </a:t>
            </a:r>
            <a:r>
              <a:rPr lang="nl-NL" sz="1700" dirty="0" smtClean="0"/>
              <a:t>( denk aan:  Word, Office 365, </a:t>
            </a:r>
            <a:r>
              <a:rPr lang="nl-NL" sz="1700" dirty="0" err="1" smtClean="0"/>
              <a:t>One</a:t>
            </a:r>
            <a:r>
              <a:rPr lang="nl-NL" sz="1700" dirty="0" smtClean="0"/>
              <a:t> Drive, Teams, Mail).</a:t>
            </a:r>
          </a:p>
          <a:p>
            <a:pPr algn="ctr"/>
            <a:endParaRPr lang="nl-NL" sz="1700" dirty="0"/>
          </a:p>
          <a:p>
            <a:pPr lvl="2" algn="ctr"/>
            <a:r>
              <a:rPr lang="nl-NL" sz="1700" dirty="0" smtClean="0"/>
              <a:t>Leren </a:t>
            </a:r>
            <a:r>
              <a:rPr lang="nl-NL" sz="1700" b="1" dirty="0" smtClean="0"/>
              <a:t>solliciteren</a:t>
            </a:r>
            <a:r>
              <a:rPr lang="nl-NL" sz="1700" dirty="0" smtClean="0"/>
              <a:t> en het opstellen van een </a:t>
            </a:r>
            <a:r>
              <a:rPr lang="nl-NL" sz="1700" b="1" dirty="0" smtClean="0"/>
              <a:t>CV</a:t>
            </a:r>
            <a:r>
              <a:rPr lang="nl-NL" sz="1700" dirty="0" smtClean="0"/>
              <a:t> (keuzedeel).</a:t>
            </a:r>
          </a:p>
          <a:p>
            <a:pPr algn="ctr"/>
            <a:endParaRPr lang="nl-NL" sz="1400" dirty="0"/>
          </a:p>
          <a:p>
            <a:pPr lvl="2" algn="ctr"/>
            <a:r>
              <a:rPr lang="nl-NL" sz="1700" dirty="0" smtClean="0"/>
              <a:t>1,5 dag </a:t>
            </a:r>
            <a:r>
              <a:rPr lang="nl-NL" sz="1700" b="1" dirty="0" smtClean="0"/>
              <a:t>theorie</a:t>
            </a:r>
            <a:r>
              <a:rPr lang="nl-NL" sz="1700" dirty="0" smtClean="0"/>
              <a:t>, 0,5 dag </a:t>
            </a:r>
            <a:r>
              <a:rPr lang="nl-NL" sz="1700" b="1" dirty="0" smtClean="0"/>
              <a:t>vakleer</a:t>
            </a:r>
            <a:r>
              <a:rPr lang="nl-NL" sz="1700" dirty="0" smtClean="0"/>
              <a:t> (opleiding), 3 dagen </a:t>
            </a:r>
            <a:r>
              <a:rPr lang="nl-NL" sz="1700" b="1" dirty="0" smtClean="0"/>
              <a:t>stage.</a:t>
            </a:r>
          </a:p>
          <a:p>
            <a:pPr algn="ctr"/>
            <a:endParaRPr lang="nl-NL" sz="1400" dirty="0"/>
          </a:p>
          <a:p>
            <a:pPr algn="ctr"/>
            <a:r>
              <a:rPr lang="nl-NL" sz="1700" dirty="0" smtClean="0"/>
              <a:t>Werken aan vakspecifieke </a:t>
            </a:r>
            <a:r>
              <a:rPr lang="nl-NL" sz="1700" b="1" dirty="0" smtClean="0"/>
              <a:t>stage-opdrachten</a:t>
            </a:r>
            <a:r>
              <a:rPr lang="nl-NL" sz="1700" dirty="0" smtClean="0"/>
              <a:t> (kies uit 9 verschillende richtingen).</a:t>
            </a:r>
          </a:p>
          <a:p>
            <a:pPr algn="ctr"/>
            <a:endParaRPr lang="nl-NL" sz="1700" dirty="0"/>
          </a:p>
          <a:p>
            <a:pPr algn="ctr"/>
            <a:r>
              <a:rPr lang="nl-NL" sz="1700" dirty="0" smtClean="0"/>
              <a:t>Examen doen op je stageplek aan het einde van het jaar (haal een MBO Entree diploma).</a:t>
            </a:r>
          </a:p>
          <a:p>
            <a:pPr algn="ctr"/>
            <a:endParaRPr lang="nl-NL" sz="1400" dirty="0"/>
          </a:p>
          <a:p>
            <a:pPr algn="ctr"/>
            <a:r>
              <a:rPr lang="nl-NL" sz="1700" dirty="0" smtClean="0"/>
              <a:t>Samen kijken naar de mogelijkheden voor je toekomst (MBO 2 of aan het werk).</a:t>
            </a:r>
            <a:endParaRPr lang="nl-NL" sz="1700" dirty="0"/>
          </a:p>
        </p:txBody>
      </p:sp>
      <p:pic>
        <p:nvPicPr>
          <p:cNvPr id="4" name="Presentatie MBO Dia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77525" y="5936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6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03503"/>
          </a:xfrm>
        </p:spPr>
        <p:txBody>
          <a:bodyPr/>
          <a:lstStyle/>
          <a:p>
            <a:pPr algn="ctr"/>
            <a:r>
              <a:rPr lang="nl-NL" dirty="0" smtClean="0"/>
              <a:t>Wie ben jij?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1678" y="1871664"/>
            <a:ext cx="10178322" cy="4657724"/>
          </a:xfrm>
        </p:spPr>
        <p:txBody>
          <a:bodyPr/>
          <a:lstStyle/>
          <a:p>
            <a:r>
              <a:rPr lang="nl-NL" dirty="0" smtClean="0"/>
              <a:t>Je bent in staat om </a:t>
            </a:r>
            <a:r>
              <a:rPr lang="nl-NL" b="1" dirty="0" smtClean="0"/>
              <a:t>afspraken</a:t>
            </a:r>
            <a:r>
              <a:rPr lang="nl-NL" dirty="0" smtClean="0"/>
              <a:t> na te komen. </a:t>
            </a:r>
          </a:p>
          <a:p>
            <a:endParaRPr lang="nl-NL" dirty="0"/>
          </a:p>
          <a:p>
            <a:r>
              <a:rPr lang="nl-NL" dirty="0" smtClean="0"/>
              <a:t>Je bent </a:t>
            </a:r>
            <a:r>
              <a:rPr lang="nl-NL" b="1" dirty="0" smtClean="0"/>
              <a:t>goed</a:t>
            </a:r>
            <a:r>
              <a:rPr lang="nl-NL" dirty="0" smtClean="0"/>
              <a:t> in wat je doet in jouw vakgebied.</a:t>
            </a:r>
          </a:p>
          <a:p>
            <a:endParaRPr lang="nl-NL" dirty="0"/>
          </a:p>
          <a:p>
            <a:r>
              <a:rPr lang="nl-NL" dirty="0" smtClean="0"/>
              <a:t>Je houdt je aan </a:t>
            </a:r>
            <a:r>
              <a:rPr lang="nl-NL" b="1" dirty="0" smtClean="0"/>
              <a:t>regels</a:t>
            </a:r>
            <a:r>
              <a:rPr lang="nl-NL" dirty="0" smtClean="0"/>
              <a:t> en </a:t>
            </a:r>
            <a:r>
              <a:rPr lang="nl-NL" b="1" dirty="0" smtClean="0"/>
              <a:t>voorschriften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r>
              <a:rPr lang="nl-NL" dirty="0" smtClean="0"/>
              <a:t>Je bent </a:t>
            </a:r>
            <a:r>
              <a:rPr lang="nl-NL" b="1" dirty="0" smtClean="0"/>
              <a:t>gemotiveerd </a:t>
            </a:r>
            <a:r>
              <a:rPr lang="nl-NL" dirty="0" smtClean="0"/>
              <a:t>voor de theorie en de praktijk.</a:t>
            </a:r>
          </a:p>
          <a:p>
            <a:endParaRPr lang="nl-NL" dirty="0"/>
          </a:p>
          <a:p>
            <a:r>
              <a:rPr lang="nl-NL" dirty="0" smtClean="0"/>
              <a:t>Je hebt een stageplek bij een </a:t>
            </a:r>
            <a:r>
              <a:rPr lang="nl-NL" b="1" dirty="0" smtClean="0"/>
              <a:t>erkend leerbedrijf </a:t>
            </a:r>
            <a:r>
              <a:rPr lang="nl-NL" dirty="0" smtClean="0"/>
              <a:t>(stagemarkt.nl).</a:t>
            </a:r>
            <a:endParaRPr lang="nl-NL" dirty="0"/>
          </a:p>
        </p:txBody>
      </p:sp>
      <p:pic>
        <p:nvPicPr>
          <p:cNvPr id="4" name="Picture 2" descr="Teamopdracht: Ontwerp een spel over talentontwikkeling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414" y="1807370"/>
            <a:ext cx="2176145" cy="478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resentatie MBO Dia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20362" y="5793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6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1677" y="239510"/>
            <a:ext cx="10178322" cy="889203"/>
          </a:xfrm>
        </p:spPr>
        <p:txBody>
          <a:bodyPr/>
          <a:lstStyle/>
          <a:p>
            <a:pPr algn="ctr"/>
            <a:r>
              <a:rPr lang="nl-NL" dirty="0" smtClean="0"/>
              <a:t>Voorwaarden?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47308" y="1271588"/>
            <a:ext cx="10787061" cy="5229225"/>
          </a:xfrm>
        </p:spPr>
        <p:txBody>
          <a:bodyPr>
            <a:normAutofit/>
          </a:bodyPr>
          <a:lstStyle/>
          <a:p>
            <a:pPr algn="ctr"/>
            <a:r>
              <a:rPr lang="nl-NL" sz="1500" dirty="0" smtClean="0"/>
              <a:t>In </a:t>
            </a:r>
            <a:r>
              <a:rPr lang="nl-NL" sz="1500" b="1" dirty="0" smtClean="0"/>
              <a:t>leerjaar 4 en 5 </a:t>
            </a:r>
            <a:r>
              <a:rPr lang="nl-NL" sz="1500" dirty="0" smtClean="0"/>
              <a:t>is gebleken dat de leerling gemotiveerd is en graag wil.</a:t>
            </a:r>
          </a:p>
          <a:p>
            <a:pPr algn="ctr"/>
            <a:endParaRPr lang="nl-NL" sz="1500" dirty="0" smtClean="0"/>
          </a:p>
          <a:p>
            <a:pPr algn="ctr"/>
            <a:r>
              <a:rPr lang="nl-NL" sz="1500" dirty="0" smtClean="0"/>
              <a:t>Iedere leerling moet in leerjaar 5 een </a:t>
            </a:r>
            <a:r>
              <a:rPr lang="nl-NL" sz="1500" b="1" dirty="0" smtClean="0"/>
              <a:t>SVA of SVH 2</a:t>
            </a:r>
            <a:r>
              <a:rPr lang="nl-NL" sz="1500" dirty="0" smtClean="0"/>
              <a:t> behaald hebben of in leerjaar 6 een </a:t>
            </a:r>
            <a:r>
              <a:rPr lang="nl-NL" sz="1500" b="1" dirty="0" smtClean="0"/>
              <a:t>nog gaat behalen</a:t>
            </a:r>
            <a:r>
              <a:rPr lang="nl-NL" sz="1500" dirty="0" smtClean="0"/>
              <a:t>.</a:t>
            </a:r>
          </a:p>
          <a:p>
            <a:pPr algn="ctr"/>
            <a:endParaRPr lang="nl-NL" sz="1500" dirty="0" smtClean="0"/>
          </a:p>
          <a:p>
            <a:pPr algn="ctr"/>
            <a:r>
              <a:rPr lang="nl-NL" sz="1500" dirty="0" smtClean="0"/>
              <a:t>Een </a:t>
            </a:r>
            <a:r>
              <a:rPr lang="nl-NL" sz="1500" b="1" dirty="0" smtClean="0"/>
              <a:t>goede stage beoordeling</a:t>
            </a:r>
            <a:r>
              <a:rPr lang="nl-NL" sz="1500" dirty="0" smtClean="0"/>
              <a:t>.</a:t>
            </a:r>
          </a:p>
          <a:p>
            <a:pPr algn="ctr"/>
            <a:endParaRPr lang="nl-NL" sz="1500" dirty="0" smtClean="0"/>
          </a:p>
          <a:p>
            <a:pPr algn="ctr"/>
            <a:r>
              <a:rPr lang="nl-NL" sz="1500" dirty="0" smtClean="0"/>
              <a:t>De leerling heeft een </a:t>
            </a:r>
            <a:r>
              <a:rPr lang="nl-NL" sz="1500" b="1" dirty="0" smtClean="0"/>
              <a:t>aanwezigheid van 80% </a:t>
            </a:r>
            <a:r>
              <a:rPr lang="nl-NL" sz="1500" dirty="0" smtClean="0"/>
              <a:t>over het gehele afgelopen schooljaar.</a:t>
            </a:r>
          </a:p>
          <a:p>
            <a:pPr algn="ctr"/>
            <a:endParaRPr lang="nl-NL" sz="1500" dirty="0" smtClean="0"/>
          </a:p>
          <a:p>
            <a:pPr algn="ctr"/>
            <a:r>
              <a:rPr lang="nl-NL" sz="1500" dirty="0" smtClean="0"/>
              <a:t>Een </a:t>
            </a:r>
            <a:r>
              <a:rPr lang="nl-NL" sz="1500" b="1" dirty="0" smtClean="0"/>
              <a:t>passende stage plek </a:t>
            </a:r>
            <a:r>
              <a:rPr lang="nl-NL" sz="1500" dirty="0" smtClean="0"/>
              <a:t>die past bij de opleiding die je wilt volgen.</a:t>
            </a:r>
          </a:p>
          <a:p>
            <a:pPr algn="ctr"/>
            <a:endParaRPr lang="nl-NL" sz="1500" dirty="0" smtClean="0"/>
          </a:p>
          <a:p>
            <a:pPr algn="ctr"/>
            <a:r>
              <a:rPr lang="nl-NL" sz="1500" dirty="0" smtClean="0"/>
              <a:t>Voor Nederlands en rekenen heeft de leerling een </a:t>
            </a:r>
            <a:r>
              <a:rPr lang="nl-NL" sz="1500" b="1" dirty="0" smtClean="0"/>
              <a:t>toereikend niveau </a:t>
            </a:r>
            <a:r>
              <a:rPr lang="nl-NL" sz="1500" dirty="0" smtClean="0"/>
              <a:t>en is er </a:t>
            </a:r>
            <a:r>
              <a:rPr lang="nl-NL" sz="1500" b="1" dirty="0" smtClean="0"/>
              <a:t>groei </a:t>
            </a:r>
            <a:r>
              <a:rPr lang="nl-NL" sz="1500" dirty="0" smtClean="0"/>
              <a:t>zichtbaar.</a:t>
            </a:r>
          </a:p>
          <a:p>
            <a:pPr algn="ctr"/>
            <a:endParaRPr lang="nl-NL" sz="1500" dirty="0"/>
          </a:p>
          <a:p>
            <a:pPr algn="ctr"/>
            <a:r>
              <a:rPr lang="nl-NL" sz="1500" dirty="0" smtClean="0"/>
              <a:t>Je </a:t>
            </a:r>
            <a:r>
              <a:rPr lang="nl-NL" sz="1500" b="1" dirty="0" smtClean="0"/>
              <a:t>gedrag</a:t>
            </a:r>
            <a:r>
              <a:rPr lang="nl-NL" sz="1500" dirty="0" smtClean="0"/>
              <a:t> (denk bijvoorbeeld aan je </a:t>
            </a:r>
            <a:r>
              <a:rPr lang="nl-NL" sz="1500" b="1" dirty="0" smtClean="0"/>
              <a:t>werkhouding</a:t>
            </a:r>
            <a:r>
              <a:rPr lang="nl-NL" sz="1500" dirty="0" smtClean="0"/>
              <a:t>) binnen school moet passen bij wat er in de opleiding van je wordt gevraagd.</a:t>
            </a:r>
          </a:p>
          <a:p>
            <a:pPr algn="ctr"/>
            <a:endParaRPr lang="nl-NL" sz="1500" dirty="0" smtClean="0"/>
          </a:p>
          <a:p>
            <a:pPr algn="ctr"/>
            <a:r>
              <a:rPr lang="nl-NL" sz="1500" b="1" dirty="0" smtClean="0"/>
              <a:t>Belangrijk: </a:t>
            </a:r>
            <a:r>
              <a:rPr lang="nl-NL" sz="1500" dirty="0" smtClean="0"/>
              <a:t>de </a:t>
            </a:r>
            <a:r>
              <a:rPr lang="nl-NL" sz="1500" b="1" dirty="0" smtClean="0"/>
              <a:t>toelatingscommissie</a:t>
            </a:r>
            <a:r>
              <a:rPr lang="nl-NL" sz="1500" dirty="0" smtClean="0"/>
              <a:t> bepaalt op basis van alle gegevens of een leerling toelaatbaar is voor MBO Entree op Symbion.</a:t>
            </a:r>
            <a:endParaRPr lang="nl-NL" sz="1500" dirty="0"/>
          </a:p>
        </p:txBody>
      </p:sp>
      <p:pic>
        <p:nvPicPr>
          <p:cNvPr id="4" name="Presentatie MBO Dia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63213" y="519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0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46353"/>
          </a:xfrm>
        </p:spPr>
        <p:txBody>
          <a:bodyPr/>
          <a:lstStyle/>
          <a:p>
            <a:pPr algn="ctr"/>
            <a:r>
              <a:rPr lang="nl-NL" dirty="0" smtClean="0"/>
              <a:t>Welke Opleidingen?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1678" y="1905953"/>
            <a:ext cx="10178322" cy="3957637"/>
          </a:xfrm>
        </p:spPr>
        <p:txBody>
          <a:bodyPr>
            <a:normAutofit/>
          </a:bodyPr>
          <a:lstStyle/>
          <a:p>
            <a:pPr algn="ctr"/>
            <a:r>
              <a:rPr lang="nl-NL" dirty="0" smtClean="0"/>
              <a:t>Assistent dienstverlening en zorg.</a:t>
            </a:r>
          </a:p>
          <a:p>
            <a:pPr algn="ctr"/>
            <a:r>
              <a:rPr lang="nl-NL" sz="2000" dirty="0" smtClean="0"/>
              <a:t>Assistent logistiek.</a:t>
            </a:r>
            <a:endParaRPr lang="nl-NL" sz="2000" dirty="0"/>
          </a:p>
          <a:p>
            <a:pPr algn="ctr"/>
            <a:r>
              <a:rPr lang="nl-NL" sz="2000" dirty="0" smtClean="0"/>
              <a:t>Assistent horeca, voeding en voedingsindustrie.</a:t>
            </a:r>
          </a:p>
          <a:p>
            <a:pPr algn="ctr"/>
            <a:r>
              <a:rPr lang="nl-NL" dirty="0" smtClean="0"/>
              <a:t>Assistent procestechniek.</a:t>
            </a:r>
          </a:p>
          <a:p>
            <a:pPr algn="ctr"/>
            <a:r>
              <a:rPr lang="nl-NL" sz="2000" dirty="0" smtClean="0"/>
              <a:t>Assistent plant en groen leefomgeving.</a:t>
            </a:r>
          </a:p>
          <a:p>
            <a:pPr algn="ctr"/>
            <a:r>
              <a:rPr lang="nl-NL" dirty="0" smtClean="0"/>
              <a:t>Assistent bouwen, wonen en onderhoud.</a:t>
            </a:r>
          </a:p>
          <a:p>
            <a:pPr algn="ctr"/>
            <a:r>
              <a:rPr lang="nl-NL" sz="2000" dirty="0" smtClean="0"/>
              <a:t>Assistent verkoop en Retail.</a:t>
            </a:r>
          </a:p>
          <a:p>
            <a:pPr algn="ctr"/>
            <a:r>
              <a:rPr lang="nl-NL" dirty="0" smtClean="0"/>
              <a:t>Assistent mobiliteitsbranche.</a:t>
            </a:r>
          </a:p>
          <a:p>
            <a:pPr algn="ctr"/>
            <a:r>
              <a:rPr lang="nl-NL" sz="2000" dirty="0" smtClean="0"/>
              <a:t>Assistent installatie- en constructietechniek.</a:t>
            </a:r>
            <a:endParaRPr lang="nl-NL" sz="2000" dirty="0"/>
          </a:p>
        </p:txBody>
      </p:sp>
      <p:pic>
        <p:nvPicPr>
          <p:cNvPr id="4" name="Presentatie MBO Dia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34638" y="5507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4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863" y="576695"/>
            <a:ext cx="10178322" cy="932065"/>
          </a:xfrm>
        </p:spPr>
        <p:txBody>
          <a:bodyPr/>
          <a:lstStyle/>
          <a:p>
            <a:pPr algn="ctr"/>
            <a:r>
              <a:rPr lang="nl-NL" dirty="0" smtClean="0"/>
              <a:t>Geïnteresseerd?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863" y="1508760"/>
            <a:ext cx="10178322" cy="512615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nl-NL" dirty="0" smtClean="0"/>
              <a:t>Laat je mentor </a:t>
            </a:r>
            <a:r>
              <a:rPr lang="nl-NL" b="1" dirty="0" smtClean="0"/>
              <a:t>weten</a:t>
            </a:r>
            <a:r>
              <a:rPr lang="nl-NL" dirty="0" smtClean="0"/>
              <a:t> dat je graag wilt </a:t>
            </a:r>
            <a:r>
              <a:rPr lang="nl-NL" b="1" dirty="0" smtClean="0"/>
              <a:t>deelnemen </a:t>
            </a:r>
            <a:r>
              <a:rPr lang="nl-NL" dirty="0" smtClean="0"/>
              <a:t>aan de opleiding MBO Entree in </a:t>
            </a:r>
          </a:p>
          <a:p>
            <a:pPr marL="0" indent="0" algn="ctr">
              <a:buNone/>
            </a:pPr>
            <a:r>
              <a:rPr lang="nl-NL" b="1" dirty="0" smtClean="0"/>
              <a:t>leerjaar 6</a:t>
            </a:r>
            <a:r>
              <a:rPr lang="nl-NL" dirty="0" smtClean="0"/>
              <a:t> in het schooljaar dat je </a:t>
            </a:r>
            <a:r>
              <a:rPr lang="nl-NL" b="1" dirty="0" smtClean="0"/>
              <a:t>18 jaar </a:t>
            </a:r>
            <a:r>
              <a:rPr lang="nl-NL" dirty="0" smtClean="0"/>
              <a:t>wordt.</a:t>
            </a:r>
          </a:p>
          <a:p>
            <a:pPr algn="ctr"/>
            <a:endParaRPr lang="nl-NL" dirty="0"/>
          </a:p>
          <a:p>
            <a:pPr algn="ctr"/>
            <a:r>
              <a:rPr lang="nl-NL" dirty="0" smtClean="0"/>
              <a:t>Indien er nog </a:t>
            </a:r>
            <a:r>
              <a:rPr lang="nl-NL" b="1" dirty="0" smtClean="0"/>
              <a:t>vragen</a:t>
            </a:r>
            <a:r>
              <a:rPr lang="nl-NL" dirty="0" smtClean="0"/>
              <a:t> zijn over de opleiding kunt u dit </a:t>
            </a:r>
            <a:r>
              <a:rPr lang="nl-NL" b="1" dirty="0" smtClean="0"/>
              <a:t>aangeven bij de mentor </a:t>
            </a:r>
            <a:r>
              <a:rPr lang="nl-NL" dirty="0" smtClean="0"/>
              <a:t>van uw zoon of dochter.  Via uw mentor komt de vraag terecht bij de docent van MBO Entree.</a:t>
            </a:r>
          </a:p>
          <a:p>
            <a:pPr algn="ctr"/>
            <a:endParaRPr lang="nl-NL" dirty="0" smtClean="0"/>
          </a:p>
          <a:p>
            <a:pPr algn="ctr"/>
            <a:endParaRPr lang="nl-NL" dirty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/>
          </a:p>
          <a:p>
            <a:pPr algn="ctr"/>
            <a:r>
              <a:rPr lang="nl-NL" dirty="0" smtClean="0"/>
              <a:t>Veel </a:t>
            </a:r>
            <a:r>
              <a:rPr lang="nl-NL" b="1" dirty="0" smtClean="0"/>
              <a:t>succes met kiezen </a:t>
            </a:r>
            <a:r>
              <a:rPr lang="nl-NL" dirty="0" smtClean="0"/>
              <a:t>en hopelijk </a:t>
            </a:r>
            <a:r>
              <a:rPr lang="nl-NL" b="1" dirty="0" smtClean="0"/>
              <a:t>ontmoeten</a:t>
            </a:r>
            <a:r>
              <a:rPr lang="nl-NL" dirty="0" smtClean="0"/>
              <a:t> wij elkaar in jouw laatste schooljaar.</a:t>
            </a:r>
          </a:p>
          <a:p>
            <a:pPr algn="ctr"/>
            <a:endParaRPr lang="nl-NL" dirty="0"/>
          </a:p>
          <a:p>
            <a:pPr algn="ctr"/>
            <a:r>
              <a:rPr lang="nl-NL" dirty="0" smtClean="0"/>
              <a:t>Niels Goossens, docent/stagebegeleider MBO Entree.</a:t>
            </a:r>
          </a:p>
        </p:txBody>
      </p:sp>
      <p:pic>
        <p:nvPicPr>
          <p:cNvPr id="2054" name="Picture 6" descr="De spanning neemt toe, ben ik wel of niet geslaagd en win ik een prijs.. |  Medemblik Actueel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411" y="3653771"/>
            <a:ext cx="3197225" cy="111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resentatie MBO Dia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49585" y="7379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1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155</TotalTime>
  <Words>550</Words>
  <Application>Microsoft Office PowerPoint</Application>
  <PresentationFormat>Breedbeeld</PresentationFormat>
  <Paragraphs>78</Paragraphs>
  <Slides>7</Slides>
  <Notes>0</Notes>
  <HiddenSlides>0</HiddenSlides>
  <MMClips>6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Gill Sans MT</vt:lpstr>
      <vt:lpstr>Impact</vt:lpstr>
      <vt:lpstr>Badge</vt:lpstr>
      <vt:lpstr>MBO Entree in leerjaar 6</vt:lpstr>
      <vt:lpstr>Waarom?</vt:lpstr>
      <vt:lpstr>Wat kun je verwachten:</vt:lpstr>
      <vt:lpstr>Wie ben jij?</vt:lpstr>
      <vt:lpstr>Voorwaarden?</vt:lpstr>
      <vt:lpstr>Welke Opleidingen?</vt:lpstr>
      <vt:lpstr>Geïnteresseerd?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MBO Entree</dc:title>
  <dc:creator>Goossens, Niels</dc:creator>
  <cp:lastModifiedBy>Menting, Josette</cp:lastModifiedBy>
  <cp:revision>12</cp:revision>
  <dcterms:created xsi:type="dcterms:W3CDTF">2020-11-19T14:30:51Z</dcterms:created>
  <dcterms:modified xsi:type="dcterms:W3CDTF">2020-11-26T14:54:23Z</dcterms:modified>
</cp:coreProperties>
</file>