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1" r:id="rId5"/>
    <p:sldId id="258" r:id="rId6"/>
    <p:sldId id="263" r:id="rId7"/>
    <p:sldId id="262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3297334-153E-4729-AC9D-8263B2004189}" type="datetimeFigureOut">
              <a:rPr lang="nl-NL" smtClean="0"/>
              <a:t>27-11-2020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F3385C0-FB3D-4817-9EE2-C2B36D5DC903}" type="slidenum">
              <a:rPr lang="nl-NL" smtClean="0"/>
              <a:t>‹nr.›</a:t>
            </a:fld>
            <a:endParaRPr lang="nl-N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238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97334-153E-4729-AC9D-8263B2004189}" type="datetimeFigureOut">
              <a:rPr lang="nl-NL" smtClean="0"/>
              <a:t>27-11-2020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85C0-FB3D-4817-9EE2-C2B36D5DC9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8744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97334-153E-4729-AC9D-8263B2004189}" type="datetimeFigureOut">
              <a:rPr lang="nl-NL" smtClean="0"/>
              <a:t>27-11-2020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85C0-FB3D-4817-9EE2-C2B36D5DC903}" type="slidenum">
              <a:rPr lang="nl-NL" smtClean="0"/>
              <a:t>‹nr.›</a:t>
            </a:fld>
            <a:endParaRPr lang="nl-N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862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97334-153E-4729-AC9D-8263B2004189}" type="datetimeFigureOut">
              <a:rPr lang="nl-NL" smtClean="0"/>
              <a:t>27-11-2020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85C0-FB3D-4817-9EE2-C2B36D5DC903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847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97334-153E-4729-AC9D-8263B2004189}" type="datetimeFigureOut">
              <a:rPr lang="nl-NL" smtClean="0"/>
              <a:t>27-11-2020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85C0-FB3D-4817-9EE2-C2B36D5DC9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4872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97334-153E-4729-AC9D-8263B2004189}" type="datetimeFigureOut">
              <a:rPr lang="nl-NL" smtClean="0"/>
              <a:t>27-11-2020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85C0-FB3D-4817-9EE2-C2B36D5DC903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63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97334-153E-4729-AC9D-8263B2004189}" type="datetimeFigureOut">
              <a:rPr lang="nl-NL" smtClean="0"/>
              <a:t>27-11-2020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85C0-FB3D-4817-9EE2-C2B36D5DC903}" type="slidenum">
              <a:rPr lang="nl-NL" smtClean="0"/>
              <a:t>‹nr.›</a:t>
            </a:fld>
            <a:endParaRPr lang="nl-N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387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97334-153E-4729-AC9D-8263B2004189}" type="datetimeFigureOut">
              <a:rPr lang="nl-NL" smtClean="0"/>
              <a:t>27-11-2020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85C0-FB3D-4817-9EE2-C2B36D5DC903}" type="slidenum">
              <a:rPr lang="nl-NL" smtClean="0"/>
              <a:t>‹nr.›</a:t>
            </a:fld>
            <a:endParaRPr lang="nl-N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841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97334-153E-4729-AC9D-8263B2004189}" type="datetimeFigureOut">
              <a:rPr lang="nl-NL" smtClean="0"/>
              <a:t>27-11-2020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85C0-FB3D-4817-9EE2-C2B36D5DC903}" type="slidenum">
              <a:rPr lang="nl-NL" smtClean="0"/>
              <a:t>‹nr.›</a:t>
            </a:fld>
            <a:endParaRPr lang="nl-NL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633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97334-153E-4729-AC9D-8263B2004189}" type="datetimeFigureOut">
              <a:rPr lang="nl-NL" smtClean="0"/>
              <a:t>27-11-2020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85C0-FB3D-4817-9EE2-C2B36D5DC9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026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97334-153E-4729-AC9D-8263B2004189}" type="datetimeFigureOut">
              <a:rPr lang="nl-NL" smtClean="0"/>
              <a:t>27-11-2020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85C0-FB3D-4817-9EE2-C2B36D5DC903}" type="slidenum">
              <a:rPr lang="nl-NL" smtClean="0"/>
              <a:t>‹nr.›</a:t>
            </a:fld>
            <a:endParaRPr lang="nl-NL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426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97334-153E-4729-AC9D-8263B2004189}" type="datetimeFigureOut">
              <a:rPr lang="nl-NL" smtClean="0"/>
              <a:t>27-11-2020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85C0-FB3D-4817-9EE2-C2B36D5DC9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0786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97334-153E-4729-AC9D-8263B2004189}" type="datetimeFigureOut">
              <a:rPr lang="nl-NL" smtClean="0"/>
              <a:t>27-11-2020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85C0-FB3D-4817-9EE2-C2B36D5DC903}" type="slidenum">
              <a:rPr lang="nl-NL" smtClean="0"/>
              <a:t>‹nr.›</a:t>
            </a:fld>
            <a:endParaRPr lang="nl-NL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611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97334-153E-4729-AC9D-8263B2004189}" type="datetimeFigureOut">
              <a:rPr lang="nl-NL" smtClean="0"/>
              <a:t>27-11-2020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85C0-FB3D-4817-9EE2-C2B36D5DC903}" type="slidenum">
              <a:rPr lang="nl-NL" smtClean="0"/>
              <a:t>‹nr.›</a:t>
            </a:fld>
            <a:endParaRPr lang="nl-N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907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97334-153E-4729-AC9D-8263B2004189}" type="datetimeFigureOut">
              <a:rPr lang="nl-NL" smtClean="0"/>
              <a:t>27-11-2020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85C0-FB3D-4817-9EE2-C2B36D5DC9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5694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97334-153E-4729-AC9D-8263B2004189}" type="datetimeFigureOut">
              <a:rPr lang="nl-NL" smtClean="0"/>
              <a:t>27-11-2020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85C0-FB3D-4817-9EE2-C2B36D5DC903}" type="slidenum">
              <a:rPr lang="nl-NL" smtClean="0"/>
              <a:t>‹nr.›</a:t>
            </a:fld>
            <a:endParaRPr lang="nl-N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304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97334-153E-4729-AC9D-8263B2004189}" type="datetimeFigureOut">
              <a:rPr lang="nl-NL" smtClean="0"/>
              <a:t>27-11-2020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85C0-FB3D-4817-9EE2-C2B36D5DC9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8563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3297334-153E-4729-AC9D-8263B2004189}" type="datetimeFigureOut">
              <a:rPr lang="nl-NL" smtClean="0"/>
              <a:t>27-11-2020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F3385C0-FB3D-4817-9EE2-C2B36D5DC9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5986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m4a"/><Relationship Id="rId7" Type="http://schemas.openxmlformats.org/officeDocument/2006/relationships/image" Target="../media/image10.pn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mailto:info@symbion-vo.n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54666"/>
          </a:xfrm>
        </p:spPr>
        <p:txBody>
          <a:bodyPr/>
          <a:lstStyle/>
          <a:p>
            <a:r>
              <a:rPr lang="nl-NL" b="1" dirty="0" smtClean="0">
                <a:latin typeface="Gill Sans MT Condensed" panose="020B0506020104020203" pitchFamily="34" charset="0"/>
              </a:rPr>
              <a:t>OPLEIDING B-VCA</a:t>
            </a:r>
            <a:endParaRPr lang="nl-NL" b="1" dirty="0">
              <a:latin typeface="Gill Sans MT Condensed" panose="020B0506020104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754449"/>
            <a:ext cx="9144000" cy="1483757"/>
          </a:xfrm>
        </p:spPr>
        <p:txBody>
          <a:bodyPr>
            <a:normAutofit/>
          </a:bodyPr>
          <a:lstStyle/>
          <a:p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is een opleiding op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het gebied van </a:t>
            </a:r>
            <a:r>
              <a:rPr lang="nl-NL" b="1" u="sng" dirty="0">
                <a:latin typeface="Calibri" panose="020F0502020204030204" pitchFamily="34" charset="0"/>
                <a:cs typeface="Calibri" panose="020F0502020204030204" pitchFamily="34" charset="0"/>
              </a:rPr>
              <a:t>veilig en gezond </a:t>
            </a:r>
            <a:r>
              <a:rPr lang="nl-NL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werken</a:t>
            </a:r>
          </a:p>
          <a:p>
            <a:r>
              <a:rPr lang="nl-NL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B-VCA</a:t>
            </a:r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 staat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voor </a:t>
            </a:r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Basisveiligheid – VGM Checklist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Aannemers</a:t>
            </a:r>
            <a:endParaRPr lang="nl-NL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VGM = Veiligheid, Gezondheid &amp; Milieu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83001">
            <a:off x="1979989" y="1320164"/>
            <a:ext cx="1785678" cy="1071407"/>
          </a:xfrm>
          <a:prstGeom prst="rect">
            <a:avLst/>
          </a:prstGeom>
        </p:spPr>
      </p:pic>
      <p:pic>
        <p:nvPicPr>
          <p:cNvPr id="5" name="BVCA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8517" y="23428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60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8000">
        <p:fade/>
      </p:transition>
    </mc:Choice>
    <mc:Fallback>
      <p:transition spd="med" advClick="0" advTm="2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 smtClean="0">
                <a:latin typeface="Gill Sans MT Condensed" panose="020B0506020104020203" pitchFamily="34" charset="0"/>
              </a:rPr>
              <a:t>Waarom?</a:t>
            </a:r>
            <a:endParaRPr lang="nl-NL" b="1" dirty="0">
              <a:latin typeface="Gill Sans MT Condensed" panose="020B0506020104020203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Het B-VCA 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diploma wordt veel gevraagd in </a:t>
            </a:r>
            <a:r>
              <a:rPr lang="nl-NL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de sectoren: Bouw 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(schilderen &amp; hout), logistiek, </a:t>
            </a:r>
            <a:r>
              <a:rPr lang="nl-NL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groen en metaal.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B-VCA </a:t>
            </a:r>
            <a:r>
              <a:rPr lang="nl-NL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voor iedereen die risicovol werk doet of in een risicovolle omgeving werkt.</a:t>
            </a:r>
          </a:p>
          <a:p>
            <a:r>
              <a:rPr lang="nl-NL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verplicht voor iedereen die bij een VCA-gecertificeerd bedrijf aan de slag gaat. </a:t>
            </a:r>
          </a:p>
          <a:p>
            <a:r>
              <a:rPr lang="nl-NL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Met 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een B-VCA-diploma laat je zien </a:t>
            </a:r>
            <a:r>
              <a:rPr lang="nl-NL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dat:</a:t>
            </a:r>
          </a:p>
          <a:p>
            <a:pPr lvl="1"/>
            <a:r>
              <a:rPr 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je </a:t>
            </a:r>
            <a:r>
              <a:rPr lang="nl-NL" sz="2600" dirty="0">
                <a:latin typeface="Calibri" panose="020F0502020204030204" pitchFamily="34" charset="0"/>
                <a:cs typeface="Calibri" panose="020F0502020204030204" pitchFamily="34" charset="0"/>
              </a:rPr>
              <a:t>basiskennis hebt over veiligheid, gezondheid en </a:t>
            </a:r>
            <a:r>
              <a:rPr 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milieu</a:t>
            </a:r>
            <a:r>
              <a:rPr lang="nl-NL" sz="26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nl-NL" sz="2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nl-NL" sz="2600" dirty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nl-NL" sz="2600" dirty="0">
                <a:latin typeface="Calibri" panose="020F0502020204030204" pitchFamily="34" charset="0"/>
                <a:cs typeface="Calibri" panose="020F0502020204030204" pitchFamily="34" charset="0"/>
              </a:rPr>
              <a:t>de wet- en </a:t>
            </a:r>
            <a:r>
              <a:rPr 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regelgeving kent, </a:t>
            </a:r>
          </a:p>
          <a:p>
            <a:pPr lvl="1"/>
            <a:r>
              <a:rPr 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je </a:t>
            </a:r>
            <a:r>
              <a:rPr lang="nl-NL" sz="2600" dirty="0">
                <a:latin typeface="Calibri" panose="020F0502020204030204" pitchFamily="34" charset="0"/>
                <a:cs typeface="Calibri" panose="020F0502020204030204" pitchFamily="34" charset="0"/>
              </a:rPr>
              <a:t>gevaarlijke situaties en handelingen </a:t>
            </a:r>
            <a:r>
              <a:rPr 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herkent</a:t>
            </a:r>
          </a:p>
          <a:p>
            <a:pPr lvl="1"/>
            <a:r>
              <a:rPr lang="nl-NL" sz="2600" dirty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e weet </a:t>
            </a:r>
            <a:r>
              <a:rPr lang="nl-NL" sz="2600" dirty="0">
                <a:latin typeface="Calibri" panose="020F0502020204030204" pitchFamily="34" charset="0"/>
                <a:cs typeface="Calibri" panose="020F0502020204030204" pitchFamily="34" charset="0"/>
              </a:rPr>
              <a:t>hoe je deze gevaarlijke </a:t>
            </a:r>
            <a:r>
              <a:rPr 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situaties kunt </a:t>
            </a:r>
            <a:r>
              <a:rPr lang="nl-NL" sz="2600" dirty="0">
                <a:latin typeface="Calibri" panose="020F0502020204030204" pitchFamily="34" charset="0"/>
                <a:cs typeface="Calibri" panose="020F0502020204030204" pitchFamily="34" charset="0"/>
              </a:rPr>
              <a:t>voorkomen. 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4808" y="827624"/>
            <a:ext cx="2193742" cy="145837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126238">
            <a:off x="1334288" y="578243"/>
            <a:ext cx="2109399" cy="1828959"/>
          </a:xfrm>
          <a:prstGeom prst="rect">
            <a:avLst/>
          </a:prstGeom>
        </p:spPr>
      </p:pic>
      <p:pic>
        <p:nvPicPr>
          <p:cNvPr id="6" name="BVCA 2 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9353" y="1329265"/>
            <a:ext cx="609600" cy="609600"/>
          </a:xfrm>
          <a:prstGeom prst="rect">
            <a:avLst/>
          </a:prstGeom>
        </p:spPr>
      </p:pic>
      <p:pic>
        <p:nvPicPr>
          <p:cNvPr id="7" name="BVCA 2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86997" y="36987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8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9000">
        <p:fade/>
      </p:transition>
    </mc:Choice>
    <mc:Fallback>
      <p:transition spd="med" advClick="0" advTm="6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99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6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22831" y="648304"/>
            <a:ext cx="9601196" cy="1303867"/>
          </a:xfrm>
        </p:spPr>
        <p:txBody>
          <a:bodyPr/>
          <a:lstStyle/>
          <a:p>
            <a:pPr algn="ctr"/>
            <a:r>
              <a:rPr lang="nl-NL" b="1" dirty="0" smtClean="0">
                <a:latin typeface="Gill Sans MT Condensed" panose="020B0506020104020203" pitchFamily="34" charset="0"/>
              </a:rPr>
              <a:t>Wat ga je doen?</a:t>
            </a:r>
            <a:endParaRPr lang="nl-NL" b="1" dirty="0">
              <a:latin typeface="Gill Sans MT Condensed" panose="020B0506020104020203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35314" y="2409371"/>
            <a:ext cx="4586515" cy="37675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nl-NL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opleiding bestaat uit</a:t>
            </a:r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lvl="1" indent="0">
              <a:buNone/>
            </a:pPr>
            <a:r>
              <a:rPr lang="nl-NL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OP </a:t>
            </a:r>
            <a:r>
              <a:rPr lang="nl-NL" u="sng" dirty="0">
                <a:latin typeface="Calibri" panose="020F0502020204030204" pitchFamily="34" charset="0"/>
                <a:cs typeface="Calibri" panose="020F0502020204030204" pitchFamily="34" charset="0"/>
              </a:rPr>
              <a:t>SCHOOL: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Theorielessen volgen,</a:t>
            </a:r>
          </a:p>
          <a:p>
            <a:pPr marL="457200" lvl="1" indent="0">
              <a:buNone/>
            </a:pPr>
            <a:r>
              <a:rPr lang="nl-NL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THUIS</a:t>
            </a:r>
            <a:r>
              <a:rPr lang="nl-NL" u="sng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Hoofdstukken lezen,</a:t>
            </a:r>
          </a:p>
          <a:p>
            <a:pPr lvl="1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12 online modules in de ELO,</a:t>
            </a:r>
          </a:p>
          <a:p>
            <a:pPr lvl="1"/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Vragen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maken in een werkboek,</a:t>
            </a:r>
          </a:p>
          <a:p>
            <a:pPr lvl="1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Oefenvragen maken,</a:t>
            </a:r>
          </a:p>
          <a:p>
            <a:endParaRPr lang="nl-NL" dirty="0"/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6705600" y="2409371"/>
            <a:ext cx="4513944" cy="399142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Wet- en regelgeving</a:t>
            </a:r>
          </a:p>
          <a:p>
            <a:pPr marL="514350" lvl="0" indent="-514350">
              <a:buFont typeface="+mj-lt"/>
              <a:buAutoNum type="arabicPeriod"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Gevaren</a:t>
            </a:r>
          </a:p>
          <a:p>
            <a:pPr marL="514350" lvl="0" indent="-514350">
              <a:buFont typeface="+mj-lt"/>
              <a:buAutoNum type="arabicPeriod"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Ongevallen en rampen</a:t>
            </a:r>
          </a:p>
          <a:p>
            <a:pPr marL="514350" lvl="0" indent="-514350">
              <a:buFont typeface="+mj-lt"/>
              <a:buAutoNum type="arabicPeriod"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Gevaarlijke stoffen</a:t>
            </a:r>
          </a:p>
          <a:p>
            <a:pPr marL="514350" lvl="0" indent="-514350">
              <a:buFont typeface="+mj-lt"/>
              <a:buAutoNum type="arabicPeriod"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Brand en explosies</a:t>
            </a:r>
          </a:p>
          <a:p>
            <a:pPr marL="514350" lvl="0" indent="-514350">
              <a:buFont typeface="+mj-lt"/>
              <a:buAutoNum type="arabicPeriod"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Gereedschappen en machines</a:t>
            </a:r>
          </a:p>
          <a:p>
            <a:pPr marL="514350" lvl="0" indent="-514350">
              <a:buFont typeface="+mj-lt"/>
              <a:buAutoNum type="arabicPeriod"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Elektriciteit </a:t>
            </a:r>
          </a:p>
          <a:p>
            <a:pPr marL="514350" lvl="0" indent="-514350">
              <a:buFont typeface="+mj-lt"/>
              <a:buAutoNum type="arabicPeriod"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Hijsen en Heffen</a:t>
            </a:r>
          </a:p>
          <a:p>
            <a:pPr marL="514350" lvl="0" indent="-514350">
              <a:buFont typeface="+mj-lt"/>
              <a:buAutoNum type="arabicPeriod"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Werken op hoogte</a:t>
            </a:r>
          </a:p>
          <a:p>
            <a:pPr marL="514350" lvl="0" indent="-514350">
              <a:buFont typeface="+mj-lt"/>
              <a:buAutoNum type="arabicPeriod"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Werken op gevaarlijke locaties</a:t>
            </a:r>
          </a:p>
          <a:p>
            <a:pPr marL="514350" lvl="0" indent="-514350">
              <a:buFont typeface="+mj-lt"/>
              <a:buAutoNum type="arabicPeriod"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Ergonomie</a:t>
            </a:r>
          </a:p>
          <a:p>
            <a:pPr marL="514350" lvl="0" indent="-514350">
              <a:buFont typeface="+mj-lt"/>
              <a:buAutoNum type="arabicPeriod"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Oog-, adem- en valbescherming</a:t>
            </a:r>
          </a:p>
          <a:p>
            <a:endParaRPr lang="nl-NL" dirty="0"/>
          </a:p>
        </p:txBody>
      </p:sp>
      <p:sp>
        <p:nvSpPr>
          <p:cNvPr id="7" name="Linkeraccolade 6"/>
          <p:cNvSpPr/>
          <p:nvPr/>
        </p:nvSpPr>
        <p:spPr>
          <a:xfrm>
            <a:off x="4488873" y="2502131"/>
            <a:ext cx="2216727" cy="3564840"/>
          </a:xfrm>
          <a:prstGeom prst="leftBrace">
            <a:avLst>
              <a:gd name="adj1" fmla="val 8333"/>
              <a:gd name="adj2" fmla="val 15964"/>
            </a:avLst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9761" y="648304"/>
            <a:ext cx="1213658" cy="17242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3286" y="648304"/>
            <a:ext cx="1218474" cy="1724141"/>
          </a:xfrm>
          <a:prstGeom prst="rect">
            <a:avLst/>
          </a:prstGeom>
        </p:spPr>
      </p:pic>
      <p:pic>
        <p:nvPicPr>
          <p:cNvPr id="8" name="BVCA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9506" y="1054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07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1000">
        <p:fade/>
      </p:transition>
    </mc:Choice>
    <mc:Fallback>
      <p:transition spd="med" advClick="0" advTm="7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 smtClean="0">
                <a:latin typeface="Gill Sans MT Condensed" panose="020B0506020104020203" pitchFamily="34" charset="0"/>
              </a:rPr>
              <a:t>De ELO</a:t>
            </a:r>
            <a:br>
              <a:rPr lang="nl-NL" b="1" dirty="0" smtClean="0">
                <a:latin typeface="Gill Sans MT Condensed" panose="020B0506020104020203" pitchFamily="34" charset="0"/>
              </a:rPr>
            </a:br>
            <a:r>
              <a:rPr lang="nl-NL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nl-NL" sz="2200" b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lektronische </a:t>
            </a:r>
            <a:r>
              <a:rPr lang="nl-NL" sz="2200" b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eer </a:t>
            </a:r>
            <a:r>
              <a:rPr lang="nl-NL" sz="2200" b="1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mgeving ziet </a:t>
            </a:r>
            <a:r>
              <a:rPr lang="nl-NL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er zo </a:t>
            </a:r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uit.</a:t>
            </a:r>
            <a:b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nl-NL" sz="2200" b="1" dirty="0">
              <a:latin typeface="Gill Sans MT Condensed" panose="020B0506020104020203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Afbeelding 4"/>
          <p:cNvPicPr/>
          <p:nvPr/>
        </p:nvPicPr>
        <p:blipFill rotWithShape="1">
          <a:blip r:embed="rId4"/>
          <a:srcRect t="13796" r="50914" b="4108"/>
          <a:stretch/>
        </p:blipFill>
        <p:spPr bwMode="auto">
          <a:xfrm>
            <a:off x="1496290" y="2460568"/>
            <a:ext cx="9130953" cy="37424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9747" y="1967467"/>
            <a:ext cx="1646441" cy="331944"/>
          </a:xfrm>
          <a:prstGeom prst="rect">
            <a:avLst/>
          </a:prstGeom>
        </p:spPr>
      </p:pic>
      <p:pic>
        <p:nvPicPr>
          <p:cNvPr id="4" name="BVCA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5346" y="11873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67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0">
        <p:fade/>
      </p:transition>
    </mc:Choice>
    <mc:Fallback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 smtClean="0">
                <a:latin typeface="Gill Sans MT Condensed" panose="020B0506020104020203" pitchFamily="34" charset="0"/>
              </a:rPr>
              <a:t>Hoe lang?</a:t>
            </a:r>
            <a:endParaRPr lang="nl-NL" b="1" dirty="0">
              <a:latin typeface="Gill Sans MT Condensed" panose="020B0506020104020203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95401" y="2556931"/>
            <a:ext cx="9601196" cy="3752429"/>
          </a:xfrm>
        </p:spPr>
        <p:txBody>
          <a:bodyPr>
            <a:normAutofit lnSpcReduction="10000"/>
          </a:bodyPr>
          <a:lstStyle/>
          <a:p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Deze opleiding volg je </a:t>
            </a:r>
            <a:r>
              <a:rPr lang="nl-NL" sz="2200" b="1" dirty="0">
                <a:latin typeface="Calibri" panose="020F0502020204030204" pitchFamily="34" charset="0"/>
                <a:cs typeface="Calibri" panose="020F0502020204030204" pitchFamily="34" charset="0"/>
              </a:rPr>
              <a:t>naast je andere praktijkopleiding</a:t>
            </a:r>
          </a:p>
          <a:p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Jouw B-VCA-diploma is </a:t>
            </a:r>
            <a:r>
              <a:rPr lang="nl-NL" sz="2200" b="1" dirty="0">
                <a:latin typeface="Calibri" panose="020F0502020204030204" pitchFamily="34" charset="0"/>
                <a:cs typeface="Calibri" panose="020F0502020204030204" pitchFamily="34" charset="0"/>
              </a:rPr>
              <a:t>tien jaar geldig</a:t>
            </a:r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nl-NL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duur van de opleiding is </a:t>
            </a:r>
            <a:r>
              <a:rPr lang="nl-NL" sz="2200" b="1" dirty="0">
                <a:latin typeface="Calibri" panose="020F0502020204030204" pitchFamily="34" charset="0"/>
                <a:cs typeface="Calibri" panose="020F0502020204030204" pitchFamily="34" charset="0"/>
              </a:rPr>
              <a:t>één </a:t>
            </a:r>
            <a:r>
              <a:rPr lang="nl-NL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schooljaar</a:t>
            </a:r>
            <a:r>
              <a:rPr lang="nl-NL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nl-NL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Je krijgt elke week </a:t>
            </a:r>
            <a:r>
              <a:rPr lang="nl-NL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 uur theorieles </a:t>
            </a:r>
            <a:r>
              <a:rPr lang="nl-NL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op school,</a:t>
            </a:r>
          </a:p>
          <a:p>
            <a:r>
              <a:rPr lang="nl-NL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Je bent thuis elke week (ongeveer </a:t>
            </a:r>
            <a:r>
              <a:rPr lang="nl-NL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 tot 2 uur</a:t>
            </a:r>
            <a:r>
              <a:rPr lang="nl-NL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) bezig met </a:t>
            </a:r>
            <a:r>
              <a:rPr lang="nl-NL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huiswerk</a:t>
            </a:r>
            <a:r>
              <a:rPr lang="nl-NL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en leren,</a:t>
            </a:r>
          </a:p>
          <a:p>
            <a:r>
              <a:rPr lang="nl-NL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Voor </a:t>
            </a:r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het onafhankelijk </a:t>
            </a:r>
            <a:r>
              <a:rPr lang="nl-NL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landelijk voorlees-</a:t>
            </a:r>
            <a:r>
              <a:rPr lang="nl-NL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examen</a:t>
            </a:r>
            <a:r>
              <a:rPr lang="nl-NL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heb je </a:t>
            </a:r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maximaal </a:t>
            </a:r>
            <a:r>
              <a:rPr lang="nl-NL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75 minuten</a:t>
            </a:r>
            <a:r>
              <a:rPr lang="nl-NL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B-VCA </a:t>
            </a:r>
            <a:r>
              <a:rPr lang="nl-NL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examen heeft </a:t>
            </a:r>
            <a:r>
              <a:rPr lang="nl-NL" sz="2200" b="1" dirty="0">
                <a:latin typeface="Calibri" panose="020F0502020204030204" pitchFamily="34" charset="0"/>
                <a:cs typeface="Calibri" panose="020F0502020204030204" pitchFamily="34" charset="0"/>
              </a:rPr>
              <a:t>40 meerkeuze </a:t>
            </a:r>
            <a:r>
              <a:rPr lang="nl-NL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vragen </a:t>
            </a:r>
          </a:p>
          <a:p>
            <a:r>
              <a:rPr lang="nl-NL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Je moet </a:t>
            </a:r>
            <a:r>
              <a:rPr lang="nl-NL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64,5%</a:t>
            </a:r>
            <a:r>
              <a:rPr lang="nl-NL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halen </a:t>
            </a:r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om te slagen.</a:t>
            </a:r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942" y="688571"/>
            <a:ext cx="1183092" cy="167248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588" y="690340"/>
            <a:ext cx="3667873" cy="1672483"/>
          </a:xfrm>
          <a:prstGeom prst="rect">
            <a:avLst/>
          </a:prstGeom>
        </p:spPr>
      </p:pic>
      <p:pic>
        <p:nvPicPr>
          <p:cNvPr id="4" name="BVCA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2552" y="1329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9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3000">
        <p:fade/>
      </p:transition>
    </mc:Choice>
    <mc:Fallback>
      <p:transition spd="med" advClick="0" advTm="6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/>
          <a:lstStyle/>
          <a:p>
            <a:pPr algn="ctr"/>
            <a:r>
              <a:rPr lang="nl-NL" b="1" dirty="0" smtClean="0">
                <a:latin typeface="Gill Sans MT Condensed" panose="020B0506020104020203" pitchFamily="34" charset="0"/>
              </a:rPr>
              <a:t>Voorwaarden om de opleiding te volgen</a:t>
            </a:r>
            <a:endParaRPr lang="nl-NL" b="1" dirty="0">
              <a:latin typeface="Gill Sans MT Condensed" panose="020B0506020104020203" pitchFamily="34" charset="0"/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1687286" y="2478554"/>
            <a:ext cx="8817427" cy="374576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De leerling:</a:t>
            </a:r>
          </a:p>
          <a:p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wil huiswerk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willen maken</a:t>
            </a:r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eeft inzet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getoond tijdens de lessen Veilig Op Stage (VOS) in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lj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nl-NL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eeft het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examen van Veilig Op Stage afgerond met een </a:t>
            </a:r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voldoende in leerjaar 3 of </a:t>
            </a:r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later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nl-NL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iet het nut in van veilig </a:t>
            </a:r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werken,</a:t>
            </a:r>
          </a:p>
          <a:p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moet 80% aanwezig zijn tijdens de opleiding om examen te mogen doen.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/>
          <a:srcRect l="27019" r="23238"/>
          <a:stretch/>
        </p:blipFill>
        <p:spPr>
          <a:xfrm>
            <a:off x="1446415" y="656705"/>
            <a:ext cx="1289881" cy="1725572"/>
          </a:xfrm>
          <a:prstGeom prst="rect">
            <a:avLst/>
          </a:prstGeom>
        </p:spPr>
      </p:pic>
      <p:pic>
        <p:nvPicPr>
          <p:cNvPr id="3" name="BVCA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8058" y="1329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22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0">
        <p:fade/>
      </p:transition>
    </mc:Choice>
    <mc:Fallback>
      <p:transition spd="med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/>
          <a:lstStyle/>
          <a:p>
            <a:pPr algn="ctr"/>
            <a:r>
              <a:rPr lang="nl-NL" b="1" dirty="0" smtClean="0">
                <a:latin typeface="Gill Sans MT Condensed" panose="020B0506020104020203" pitchFamily="34" charset="0"/>
              </a:rPr>
              <a:t>Helpende kwaliteiten</a:t>
            </a:r>
            <a:endParaRPr lang="nl-NL" b="1" dirty="0">
              <a:latin typeface="Gill Sans MT Condensed" panose="020B0506020104020203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655354" y="2457325"/>
            <a:ext cx="5921103" cy="36005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De leerling kan:</a:t>
            </a:r>
          </a:p>
          <a:p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zelfstandig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werken, </a:t>
            </a:r>
            <a:endParaRPr lang="nl-NL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overleggen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met anderen, </a:t>
            </a:r>
            <a:endParaRPr lang="nl-NL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hulp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vragen als dit nodig is, </a:t>
            </a:r>
            <a:endParaRPr lang="nl-NL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an plannen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en organiseren, </a:t>
            </a:r>
            <a:endParaRPr lang="nl-NL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nauwkeurig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werken, </a:t>
            </a:r>
            <a:endParaRPr lang="nl-NL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oorzetten als het moeilijk wordt.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/>
          <a:srcRect l="12517" t="12663" r="12293" b="17015"/>
          <a:stretch/>
        </p:blipFill>
        <p:spPr>
          <a:xfrm>
            <a:off x="8537171" y="726877"/>
            <a:ext cx="2069869" cy="1559122"/>
          </a:xfrm>
          <a:prstGeom prst="rect">
            <a:avLst/>
          </a:prstGeom>
        </p:spPr>
      </p:pic>
      <p:pic>
        <p:nvPicPr>
          <p:cNvPr id="4" name="BVCA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2756" y="1329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07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9000">
        <p:fade/>
      </p:transition>
    </mc:Choice>
    <mc:Fallback>
      <p:transition spd="med" advClick="0" advTm="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/>
          <a:lstStyle/>
          <a:p>
            <a:pPr algn="ctr"/>
            <a:r>
              <a:rPr lang="nl-NL" b="1" dirty="0" smtClean="0">
                <a:latin typeface="Gill Sans MT Condensed" panose="020B0506020104020203" pitchFamily="34" charset="0"/>
              </a:rPr>
              <a:t>Bedankt voor uw aandacht en tot ziens bij de opleiding</a:t>
            </a:r>
            <a:endParaRPr lang="nl-NL" b="1" dirty="0">
              <a:latin typeface="Gill Sans MT Condensed" panose="020B0506020104020203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478386" y="2706707"/>
            <a:ext cx="2997959" cy="3600564"/>
          </a:xfrm>
        </p:spPr>
        <p:txBody>
          <a:bodyPr>
            <a:normAutofit/>
          </a:bodyPr>
          <a:lstStyle/>
          <a:p>
            <a:r>
              <a:rPr lang="nl-NL" dirty="0"/>
              <a:t>Mocht u meer informatie willen hebben over deze opleiding neem dan contact op met ons algemene mailadres</a:t>
            </a:r>
          </a:p>
          <a:p>
            <a:r>
              <a:rPr lang="nl-NL" dirty="0">
                <a:hlinkClick r:id="rId4"/>
              </a:rPr>
              <a:t>info@symbion-vo.nl</a:t>
            </a:r>
            <a:endParaRPr lang="nl-NL" dirty="0"/>
          </a:p>
          <a:p>
            <a:pPr marL="0" indent="0">
              <a:buNone/>
            </a:pPr>
            <a:endParaRPr lang="nl-NL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/>
          <a:srcRect t="6591" b="82243"/>
          <a:stretch/>
        </p:blipFill>
        <p:spPr>
          <a:xfrm>
            <a:off x="2562074" y="2758341"/>
            <a:ext cx="1771929" cy="37887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7593" y="3137212"/>
            <a:ext cx="1776410" cy="2573633"/>
          </a:xfrm>
          <a:prstGeom prst="rect">
            <a:avLst/>
          </a:prstGeom>
        </p:spPr>
      </p:pic>
      <p:pic>
        <p:nvPicPr>
          <p:cNvPr id="4" name="BVCA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96598" y="14200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70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000">
        <p:fade/>
      </p:transition>
    </mc:Choice>
    <mc:Fallback>
      <p:transition spd="med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sch">
  <a:themeElements>
    <a:clrScheme name="Organisch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sch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sc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895</TotalTime>
  <Words>416</Words>
  <Application>Microsoft Office PowerPoint</Application>
  <PresentationFormat>Breedbeeld</PresentationFormat>
  <Paragraphs>63</Paragraphs>
  <Slides>8</Slides>
  <Notes>0</Notes>
  <HiddenSlides>0</HiddenSlides>
  <MMClips>9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3" baseType="lpstr">
      <vt:lpstr>Arial</vt:lpstr>
      <vt:lpstr>Calibri</vt:lpstr>
      <vt:lpstr>Garamond</vt:lpstr>
      <vt:lpstr>Gill Sans MT Condensed</vt:lpstr>
      <vt:lpstr>Organisch</vt:lpstr>
      <vt:lpstr>OPLEIDING B-VCA</vt:lpstr>
      <vt:lpstr>Waarom?</vt:lpstr>
      <vt:lpstr>Wat ga je doen?</vt:lpstr>
      <vt:lpstr>De ELO De Elektronische Leer Omgeving ziet er zo uit. </vt:lpstr>
      <vt:lpstr>Hoe lang?</vt:lpstr>
      <vt:lpstr>Voorwaarden om de opleiding te volgen</vt:lpstr>
      <vt:lpstr>Helpende kwaliteiten</vt:lpstr>
      <vt:lpstr>Bedankt voor uw aandacht en tot ziens bij de opleiding</vt:lpstr>
    </vt:vector>
  </TitlesOfParts>
  <Company>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OPLEIDING B-VCA</dc:title>
  <dc:creator>Lazeroms, Mark</dc:creator>
  <cp:lastModifiedBy>Lazeroms, Mark</cp:lastModifiedBy>
  <cp:revision>24</cp:revision>
  <dcterms:created xsi:type="dcterms:W3CDTF">2020-02-21T13:29:04Z</dcterms:created>
  <dcterms:modified xsi:type="dcterms:W3CDTF">2020-11-27T11:40:23Z</dcterms:modified>
</cp:coreProperties>
</file>