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06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44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16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0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69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2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83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91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71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68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99EAC-9755-4615-8932-DE1AF57C937F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5B78-71FF-4602-8393-147D14D4EE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69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symbion-vo.n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889457" y="1630820"/>
            <a:ext cx="4508494" cy="505223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2761674"/>
            <a:ext cx="8617586" cy="258618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b="1" dirty="0" smtClean="0"/>
              <a:t>OPLEIDING BOUW-</a:t>
            </a:r>
          </a:p>
          <a:p>
            <a:pPr algn="ctr"/>
            <a:r>
              <a:rPr lang="nl-NL" sz="4800" b="1" dirty="0" smtClean="0"/>
              <a:t>WERKEN IN HET SCHILDERSBEDRIJF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20116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3497" objId="4"/>
        <p14:stopEvt time="12622" objId="4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Leerlingen </a:t>
            </a:r>
            <a:r>
              <a:rPr lang="nl-NL" dirty="0"/>
              <a:t>van Symbion kunnen stagelopen bij een schilderbedrijf. Om de kans na de stage werk te krijgen in bij het schilderbedrijf te vergroten worden de opleidingen SVA1 en SVA2 Schilderen aangeboden. </a:t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Er </a:t>
            </a:r>
            <a:r>
              <a:rPr lang="nl-NL" dirty="0"/>
              <a:t>is in onze regio bij schilderbedrijven veel vraag naar leerling schilders die het vak in de praktijk willen leren in combinatie met een schoolopleiding.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24030" y="4289250"/>
            <a:ext cx="3310415" cy="3639627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 rot="5400000">
            <a:off x="6809520" y="1195354"/>
            <a:ext cx="4289252" cy="189854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b="1" dirty="0" smtClean="0"/>
              <a:t>WAAROM?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414470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01" objId="5"/>
        <p14:stopEvt time="29832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5839664" y="1638321"/>
            <a:ext cx="4249059" cy="6019802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sz="3200" i="1" dirty="0"/>
              <a:t>O</a:t>
            </a:r>
            <a:r>
              <a:rPr lang="nl-NL" sz="3200" i="1" dirty="0" smtClean="0"/>
              <a:t>ngeveer 1 uur uitleg over en werken aan theorie</a:t>
            </a:r>
          </a:p>
          <a:p>
            <a:r>
              <a:rPr lang="nl-NL" sz="3200" i="1" dirty="0"/>
              <a:t>5</a:t>
            </a:r>
            <a:r>
              <a:rPr lang="nl-NL" sz="3200" i="1" dirty="0" smtClean="0"/>
              <a:t> lesuren praktijk op school of op locatie</a:t>
            </a:r>
          </a:p>
          <a:p>
            <a:r>
              <a:rPr lang="nl-NL" sz="3200" i="1" dirty="0" smtClean="0"/>
              <a:t>Werken aan de certificeringseisen bij het stageadres.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441434"/>
            <a:ext cx="5181600" cy="6327227"/>
          </a:xfrm>
        </p:spPr>
        <p:txBody>
          <a:bodyPr>
            <a:normAutofit fontScale="62500" lnSpcReduction="20000"/>
          </a:bodyPr>
          <a:lstStyle/>
          <a:p>
            <a:r>
              <a:rPr lang="nl-NL" dirty="0"/>
              <a:t>De opleiding bestaat uit een theorie en praktijk gedeelte.</a:t>
            </a:r>
          </a:p>
          <a:p>
            <a:r>
              <a:rPr lang="nl-NL" dirty="0"/>
              <a:t>Het studiemateriaal bestaat uit een theorie/opdrachten map. De theorie wordt klassikaal behandeld en de leerling werkt in eigen tempo aan de theorie opdrachten. </a:t>
            </a:r>
          </a:p>
          <a:p>
            <a:r>
              <a:rPr lang="nl-NL" dirty="0" smtClean="0"/>
              <a:t>De opdrachten map bevat school- en stage-opdrachten waaraan begonnen kan worden zodra de theorie is behandeld. </a:t>
            </a:r>
          </a:p>
          <a:p>
            <a:r>
              <a:rPr lang="nl-NL" dirty="0" smtClean="0"/>
              <a:t>De opleiding Schilderen leidt tot een praktijkexamen dat onder toezicht van een gecommitteerde van het KPC bij het stageadres wordt afgenomen. </a:t>
            </a:r>
          </a:p>
          <a:p>
            <a:r>
              <a:rPr lang="nl-NL" dirty="0" smtClean="0"/>
              <a:t>De </a:t>
            </a:r>
            <a:r>
              <a:rPr lang="nl-NL" dirty="0"/>
              <a:t>lesstof bestaat uit onder andere de volgende werkprocessen:</a:t>
            </a:r>
          </a:p>
          <a:p>
            <a:r>
              <a:rPr lang="nl-NL" dirty="0"/>
              <a:t>Voorbereidende werkzaamheden t.b.v. schilder- of muurverfwerk</a:t>
            </a:r>
          </a:p>
          <a:p>
            <a:endParaRPr lang="nl-NL" dirty="0" smtClean="0"/>
          </a:p>
          <a:p>
            <a:r>
              <a:rPr lang="nl-NL" dirty="0" smtClean="0"/>
              <a:t>Voorbereiding </a:t>
            </a:r>
            <a:r>
              <a:rPr lang="nl-NL" dirty="0"/>
              <a:t>plaatsen nieuw </a:t>
            </a:r>
            <a:r>
              <a:rPr lang="nl-NL" dirty="0" err="1"/>
              <a:t>isoglas</a:t>
            </a:r>
            <a:endParaRPr lang="nl-NL" dirty="0"/>
          </a:p>
          <a:p>
            <a:r>
              <a:rPr lang="nl-NL" dirty="0"/>
              <a:t>Gegrond kozijn (incl. voorwerk) in de voor- of aflak zetten</a:t>
            </a:r>
            <a:br>
              <a:rPr lang="nl-NL" dirty="0"/>
            </a:br>
            <a:r>
              <a:rPr lang="nl-NL" dirty="0"/>
              <a:t>Bestaande vlakke muur waar nodig repareren, naden kitten -met een acrylaatkit- en behandelen met een geschikte muurverf voor binnen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" y="3546763"/>
            <a:ext cx="4954292" cy="24199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WAT GA JE DOEN?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85322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5000">
        <p:split orient="vert"/>
      </p:transition>
    </mc:Choice>
    <mc:Fallback xmlns="">
      <p:transition spd="slow" advClick="0" advTm="75000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997" objId="6"/>
        <p14:stopEvt time="76963" objId="6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SVA 1 en SVA2 opleidingen Werken in het schildersbedrijf worden 1 dag in de week gegeven gedurende het hele schooljaar.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62752" cy="4351338"/>
          </a:xfrm>
        </p:spPr>
        <p:txBody>
          <a:bodyPr/>
          <a:lstStyle/>
          <a:p>
            <a:r>
              <a:rPr lang="nl-NL" dirty="0" smtClean="0"/>
              <a:t>De opleidingen worden aan het einde van het schooljaar afgesloten </a:t>
            </a:r>
            <a:r>
              <a:rPr lang="nl-NL" dirty="0"/>
              <a:t>met </a:t>
            </a:r>
            <a:r>
              <a:rPr lang="nl-NL" dirty="0" smtClean="0"/>
              <a:t>het praktijkexamen bij het stagebedrijf.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918746" y="3017115"/>
            <a:ext cx="4325036" cy="4249280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6243782" y="4036291"/>
            <a:ext cx="5948218" cy="2447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HOELANG?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8424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split orient="vert"/>
      </p:transition>
    </mc:Choice>
    <mc:Fallback xmlns="">
      <p:transition spd="slow" advClick="0" advTm="20000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316" objId="5"/>
        <p14:stopEvt time="14276" objId="5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2731763" y="-366483"/>
            <a:ext cx="4325036" cy="424928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169727" cy="4351338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Leerjaar 4</a:t>
            </a:r>
            <a:r>
              <a:rPr lang="nl-NL" dirty="0" smtClean="0"/>
              <a:t>: SVA1</a:t>
            </a:r>
            <a:r>
              <a:rPr lang="nl-NL" dirty="0"/>
              <a:t>: </a:t>
            </a:r>
            <a:r>
              <a:rPr lang="nl-NL" dirty="0" smtClean="0"/>
              <a:t>Werken in het schildersbedrijf</a:t>
            </a:r>
          </a:p>
          <a:p>
            <a:r>
              <a:rPr lang="nl-NL" b="1" dirty="0" smtClean="0"/>
              <a:t>Leerjaar 5</a:t>
            </a:r>
            <a:r>
              <a:rPr lang="nl-NL" dirty="0" smtClean="0"/>
              <a:t>: SVA2</a:t>
            </a:r>
            <a:r>
              <a:rPr lang="nl-NL" dirty="0"/>
              <a:t>: Werken in het schildersbedrijf</a:t>
            </a:r>
          </a:p>
          <a:p>
            <a:endParaRPr lang="nl-NL" dirty="0" smtClean="0"/>
          </a:p>
          <a:p>
            <a:r>
              <a:rPr lang="nl-NL" b="1" i="1" dirty="0" smtClean="0"/>
              <a:t>Vervolgopleiding leerjaar 6: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Entree opleiding </a:t>
            </a:r>
            <a:r>
              <a:rPr lang="nl-NL" dirty="0" smtClean="0"/>
              <a:t>MBO Niv.1 Bouw-schilderen</a:t>
            </a:r>
            <a:endParaRPr lang="nl-NL" dirty="0"/>
          </a:p>
          <a:p>
            <a:r>
              <a:rPr lang="nl-NL" dirty="0" smtClean="0"/>
              <a:t>Aanvullende opleidingen </a:t>
            </a:r>
            <a:r>
              <a:rPr lang="nl-NL" dirty="0"/>
              <a:t>bij </a:t>
            </a:r>
            <a:r>
              <a:rPr lang="nl-NL" dirty="0" smtClean="0"/>
              <a:t>Symbion:</a:t>
            </a:r>
          </a:p>
          <a:p>
            <a:pPr lvl="1"/>
            <a:r>
              <a:rPr lang="nl-NL" dirty="0" smtClean="0"/>
              <a:t>B-VCA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10392697" y="-104776"/>
            <a:ext cx="4325036" cy="424928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1593273" y="701964"/>
            <a:ext cx="8799424" cy="235527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b="1" dirty="0" smtClean="0"/>
              <a:t>DE LEERLIJN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72671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5000">
        <p:split orient="vert"/>
      </p:transition>
    </mc:Choice>
    <mc:Fallback xmlns="">
      <p:transition spd="slow" advClick="0" advTm="25000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57" objId="4"/>
        <p14:stopEvt time="29335" objId="4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4300" dirty="0" smtClean="0"/>
              <a:t>Voorwaarden</a:t>
            </a:r>
          </a:p>
          <a:p>
            <a:r>
              <a:rPr lang="nl-NL" dirty="0"/>
              <a:t>Voor de SVA1 opleiding hebben de leerlingen in leerjaar 3 aangetoond de opleiding te willen en te kunnen volgen d.m.v. de Meesterproef</a:t>
            </a:r>
          </a:p>
          <a:p>
            <a:r>
              <a:rPr lang="nl-NL" dirty="0"/>
              <a:t>Voor de SVA2 opleiding is het noodzakelijk dat de leerlingen de SVA 1 opleiding schilderen hebben afgerond. </a:t>
            </a:r>
          </a:p>
          <a:p>
            <a:r>
              <a:rPr lang="nl-NL" dirty="0"/>
              <a:t>Voor de Entree opleiding moet SVA1 en is SVA2 reeds afgerond of gebeurt dat gedurende de entreeopleiding. Leerlingen lopen individueel stage in bij een schildersbedrijf </a:t>
            </a:r>
            <a:r>
              <a:rPr lang="nl-NL" dirty="0" smtClean="0"/>
              <a:t>(zowel bij SVA1 als SVA2 </a:t>
            </a:r>
            <a:r>
              <a:rPr lang="nl-NL" dirty="0"/>
              <a:t>en Entree) aan het einde van de opleiding </a:t>
            </a:r>
            <a:r>
              <a:rPr lang="nl-NL" dirty="0" smtClean="0"/>
              <a:t>wordt het </a:t>
            </a:r>
            <a:r>
              <a:rPr lang="nl-NL" dirty="0"/>
              <a:t>praktijkexamen of de proeve van vaardigheid </a:t>
            </a:r>
            <a:r>
              <a:rPr lang="nl-NL" dirty="0" smtClean="0"/>
              <a:t>genomen</a:t>
            </a:r>
            <a:r>
              <a:rPr lang="nl-NL" dirty="0"/>
              <a:t>.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4300" dirty="0" smtClean="0"/>
              <a:t>Kwaliteiten:</a:t>
            </a:r>
            <a:r>
              <a:rPr lang="nl-NL" dirty="0"/>
              <a:t>	</a:t>
            </a:r>
          </a:p>
          <a:p>
            <a:r>
              <a:rPr lang="nl-NL" dirty="0"/>
              <a:t>Onder andere: </a:t>
            </a:r>
            <a:endParaRPr lang="nl-NL" dirty="0" smtClean="0"/>
          </a:p>
          <a:p>
            <a:r>
              <a:rPr lang="nl-NL" dirty="0" smtClean="0"/>
              <a:t>Kunnen </a:t>
            </a:r>
            <a:r>
              <a:rPr lang="nl-NL" dirty="0"/>
              <a:t>samenwerken </a:t>
            </a:r>
            <a:r>
              <a:rPr lang="nl-NL" dirty="0" smtClean="0"/>
              <a:t> </a:t>
            </a:r>
          </a:p>
          <a:p>
            <a:r>
              <a:rPr lang="nl-NL" dirty="0" smtClean="0"/>
              <a:t>Overleggen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/>
              <a:t>O</a:t>
            </a:r>
            <a:r>
              <a:rPr lang="nl-NL" dirty="0" smtClean="0"/>
              <a:t>mgaan </a:t>
            </a:r>
            <a:r>
              <a:rPr lang="nl-NL" dirty="0"/>
              <a:t>met anderen, </a:t>
            </a:r>
            <a:endParaRPr lang="nl-NL" dirty="0" smtClean="0"/>
          </a:p>
          <a:p>
            <a:r>
              <a:rPr lang="nl-NL" dirty="0"/>
              <a:t>L</a:t>
            </a:r>
            <a:r>
              <a:rPr lang="nl-NL" dirty="0" smtClean="0"/>
              <a:t>uisteren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Nauwkeurig werken</a:t>
            </a:r>
          </a:p>
          <a:p>
            <a:r>
              <a:rPr lang="nl-NL" dirty="0"/>
              <a:t>Z</a:t>
            </a:r>
            <a:r>
              <a:rPr lang="nl-NL" dirty="0" smtClean="0"/>
              <a:t>elfstandig </a:t>
            </a:r>
            <a:r>
              <a:rPr lang="nl-NL" dirty="0"/>
              <a:t>werken </a:t>
            </a:r>
            <a:endParaRPr lang="nl-NL" dirty="0" smtClean="0"/>
          </a:p>
          <a:p>
            <a:r>
              <a:rPr lang="nl-NL" dirty="0" smtClean="0"/>
              <a:t>Omgaan </a:t>
            </a:r>
            <a:r>
              <a:rPr lang="nl-NL" dirty="0"/>
              <a:t>met kritiek.</a:t>
            </a:r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" y="135372"/>
            <a:ext cx="9522690" cy="16902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b="1" dirty="0" smtClean="0"/>
              <a:t>VOORWAARDEN EN BENODIGDE KWALITEITEN</a:t>
            </a:r>
            <a:endParaRPr lang="nl-NL" sz="4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9522691" y="-404124"/>
            <a:ext cx="2692398" cy="297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80000">
        <p:split orient="vert"/>
      </p:transition>
    </mc:Choice>
    <mc:Fallback xmlns="">
      <p:transition spd="slow" advClick="0" advTm="80000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745" objId="5"/>
        <p14:stopEvt time="51535" objId="5"/>
        <p14:playEvt time="53401" objId="6"/>
        <p14:stopEvt time="75486" objId="6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452583"/>
            <a:ext cx="5181600" cy="2179782"/>
          </a:xfrm>
        </p:spPr>
        <p:txBody>
          <a:bodyPr/>
          <a:lstStyle/>
          <a:p>
            <a:r>
              <a:rPr lang="nl-NL" dirty="0" smtClean="0"/>
              <a:t>Mocht u meer informatie willen hebben over deze opleiding neem dan contact op met ons algemene mailadres</a:t>
            </a:r>
          </a:p>
          <a:p>
            <a:r>
              <a:rPr lang="nl-NL" dirty="0" smtClean="0">
                <a:hlinkClick r:id="rId2"/>
              </a:rPr>
              <a:t>info@symbion-vo.nl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962071" y="1"/>
            <a:ext cx="5449458" cy="38515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b="1" i="1" dirty="0">
                <a:solidFill>
                  <a:srgbClr val="002060"/>
                </a:solidFill>
              </a:rPr>
              <a:t>TOT ZIENS BIJ DE OPLEIDING BOUW-WERKEN IN HET </a:t>
            </a:r>
            <a:r>
              <a:rPr lang="nl-NL" sz="4800" b="1" i="1" dirty="0" smtClean="0">
                <a:solidFill>
                  <a:srgbClr val="002060"/>
                </a:solidFill>
              </a:rPr>
              <a:t>SCHILDERSBEDRIJF!!</a:t>
            </a:r>
            <a:endParaRPr lang="nl-NL" sz="4800" dirty="0">
              <a:solidFill>
                <a:srgbClr val="002060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729" y="3851565"/>
            <a:ext cx="9467272" cy="1040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5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split orient="vert"/>
      </p:transition>
    </mc:Choice>
    <mc:Fallback xmlns="">
      <p:transition spd="slow" advClick="0" advTm="20000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276" objId="5"/>
        <p14:stopEvt time="21443" objId="5"/>
      </p14:showEvtLst>
    </p:ext>
  </p:extLs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454</Words>
  <Application>Microsoft Office PowerPoint</Application>
  <PresentationFormat>Breedbeeld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OPLEIDING HEFTRUCK/EPT</dc:title>
  <dc:creator>Knipscheer, Alex</dc:creator>
  <cp:lastModifiedBy>Alex Knipscheer</cp:lastModifiedBy>
  <cp:revision>49</cp:revision>
  <dcterms:created xsi:type="dcterms:W3CDTF">2020-10-14T14:21:54Z</dcterms:created>
  <dcterms:modified xsi:type="dcterms:W3CDTF">2020-12-09T14:22:19Z</dcterms:modified>
</cp:coreProperties>
</file>