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00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4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1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6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82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8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8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9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7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6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99EAC-9755-4615-8932-DE1AF57C937F}" type="datetimeFigureOut">
              <a:rPr lang="nl-NL" smtClean="0"/>
              <a:t>30-11-2020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15B78-71FF-4602-8393-147D14D4EE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69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24037">
        <p14:reveal/>
      </p:transition>
    </mc:Choice>
    <mc:Fallback xmlns="">
      <p:transition spd="slow" advTm="2403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ymbion-vo.n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66" y="2674611"/>
            <a:ext cx="5389581" cy="502786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4574" y="0"/>
            <a:ext cx="14362853" cy="107721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0934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/>
              <a:t/>
            </a:r>
            <a:br>
              <a:rPr lang="nl-NL" b="1" dirty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/>
              <a:t/>
            </a:r>
            <a:br>
              <a:rPr lang="nl-NL" b="1" dirty="0"/>
            </a:br>
            <a:r>
              <a:rPr lang="nl-NL" b="1" dirty="0" smtClean="0"/>
              <a:t>OPLEIDING TECHNIEK-HOUT</a:t>
            </a:r>
            <a:br>
              <a:rPr lang="nl-NL" b="1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1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14:reveal/>
        <p:sndAc>
          <p:endSnd/>
        </p:sndAc>
      </p:transition>
    </mc:Choice>
    <mc:Fallback xmlns="">
      <p:transition spd="slow" advClick="0" advTm="14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497" objId="4"/>
        <p14:stopEvt time="1262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WAAROM?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Houtverwerkende bedrijven trekken jongeren aan die ervaring willen opdoen deze branche. </a:t>
            </a:r>
          </a:p>
          <a:p>
            <a:r>
              <a:rPr lang="nl-NL" dirty="0" smtClean="0"/>
              <a:t>Met </a:t>
            </a:r>
            <a:r>
              <a:rPr lang="nl-NL" dirty="0"/>
              <a:t>dit certificaat tonen jongeren aan dat ze beschikken over </a:t>
            </a:r>
            <a:r>
              <a:rPr lang="nl-NL" dirty="0" smtClean="0"/>
              <a:t>basis </a:t>
            </a:r>
            <a:r>
              <a:rPr lang="nl-NL" dirty="0"/>
              <a:t>vaardigheden die nodig zijn voor het werken in de houtbranche  </a:t>
            </a:r>
            <a:endParaRPr lang="nl-NL" dirty="0" smtClean="0"/>
          </a:p>
          <a:p>
            <a:r>
              <a:rPr lang="nl-NL" dirty="0" smtClean="0"/>
              <a:t>Deze </a:t>
            </a:r>
            <a:r>
              <a:rPr lang="nl-NL" dirty="0"/>
              <a:t>leerlingen kunnen met het behalen van de branchecertificaten werken in combinatie met stage bij deze bedrijven een belangrijke stap maken op weg naar werk</a:t>
            </a:r>
          </a:p>
          <a:p>
            <a:endParaRPr lang="nl-NL" dirty="0" smtClean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1293" y="1825625"/>
            <a:ext cx="46634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2000">
        <p14:reveal/>
      </p:transition>
    </mc:Choice>
    <mc:Fallback xmlns="">
      <p:transition spd="slow" advClick="0" advTm="32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01" objId="5"/>
        <p14:stopEvt time="29832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4465" y="2772982"/>
            <a:ext cx="4769069" cy="45443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900" b="1" dirty="0"/>
              <a:t>WAT GA JE </a:t>
            </a:r>
            <a:r>
              <a:rPr lang="nl-NL" sz="4900" b="1" dirty="0" smtClean="0"/>
              <a:t>DOEN </a:t>
            </a:r>
            <a:br>
              <a:rPr lang="nl-NL" sz="4900" b="1" dirty="0" smtClean="0"/>
            </a:br>
            <a:r>
              <a:rPr lang="nl-NL" sz="4900" b="1" dirty="0" smtClean="0"/>
              <a:t>en WAAR?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3100" i="1" dirty="0"/>
              <a:t>O</a:t>
            </a:r>
            <a:r>
              <a:rPr lang="nl-NL" sz="3100" i="1" dirty="0" smtClean="0"/>
              <a:t>ngeveer 1 uur uitleg over en werken aan theorie</a:t>
            </a:r>
          </a:p>
          <a:p>
            <a:r>
              <a:rPr lang="nl-NL" sz="3100" i="1" dirty="0"/>
              <a:t>3</a:t>
            </a:r>
            <a:r>
              <a:rPr lang="nl-NL" sz="3100" i="1" dirty="0" smtClean="0"/>
              <a:t> </a:t>
            </a:r>
            <a:r>
              <a:rPr lang="nl-NL" sz="3100" i="1" dirty="0" smtClean="0"/>
              <a:t>lesuren praktijk</a:t>
            </a:r>
          </a:p>
          <a:p>
            <a:r>
              <a:rPr lang="nl-NL" sz="3100" i="1" dirty="0" smtClean="0"/>
              <a:t>Werken aan de certificeringseisen bij het stageadres.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441434"/>
            <a:ext cx="5181600" cy="6327227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De opleidingen bestaan uit een theorie en praktijk gedeelte. Het studiemateriaal bestaat uit een (online)theorie/ opdrachten map. De theorie wordt klassikaal behandeld en de leerling werkt in eigen tempo aan de theorie opdrachten. </a:t>
            </a:r>
            <a:endParaRPr lang="nl-NL" dirty="0" smtClean="0"/>
          </a:p>
          <a:p>
            <a:r>
              <a:rPr lang="nl-NL" dirty="0" smtClean="0"/>
              <a:t>Voor de </a:t>
            </a:r>
            <a:r>
              <a:rPr lang="nl-NL" dirty="0" smtClean="0"/>
              <a:t>opleidingen werken in de houtbranche </a:t>
            </a:r>
            <a:r>
              <a:rPr lang="nl-NL" dirty="0" smtClean="0"/>
              <a:t> maak je </a:t>
            </a:r>
            <a:r>
              <a:rPr lang="nl-NL" dirty="0" smtClean="0"/>
              <a:t>uiteindelijk een examenwerkstuk dat leidt</a:t>
            </a:r>
            <a:r>
              <a:rPr lang="nl-NL" dirty="0" smtClean="0"/>
              <a:t> </a:t>
            </a:r>
            <a:r>
              <a:rPr lang="nl-NL" dirty="0" smtClean="0"/>
              <a:t>tot </a:t>
            </a:r>
            <a:r>
              <a:rPr lang="nl-NL" dirty="0" err="1" smtClean="0"/>
              <a:t>tot</a:t>
            </a:r>
            <a:r>
              <a:rPr lang="nl-NL" dirty="0" smtClean="0"/>
              <a:t> het certificaat dat </a:t>
            </a:r>
            <a:r>
              <a:rPr lang="nl-NL" dirty="0" smtClean="0"/>
              <a:t>onder toezicht van een </a:t>
            </a:r>
            <a:r>
              <a:rPr lang="nl-NL" dirty="0" smtClean="0"/>
              <a:t>gecommitteerde, </a:t>
            </a:r>
            <a:r>
              <a:rPr lang="nl-NL" dirty="0" smtClean="0"/>
              <a:t>op school, basisopleiding of bij het stageadres, vervolgopleiding wordt </a:t>
            </a:r>
            <a:r>
              <a:rPr lang="nl-NL" dirty="0" smtClean="0"/>
              <a:t>toegekend.</a:t>
            </a:r>
            <a:endParaRPr lang="nl-NL" dirty="0" smtClean="0"/>
          </a:p>
          <a:p>
            <a:r>
              <a:rPr lang="nl-NL" dirty="0" smtClean="0"/>
              <a:t>De </a:t>
            </a:r>
            <a:r>
              <a:rPr lang="nl-NL" dirty="0"/>
              <a:t>lesstof bestaat </a:t>
            </a:r>
            <a:r>
              <a:rPr lang="nl-NL" dirty="0" smtClean="0"/>
              <a:t>uit:</a:t>
            </a:r>
          </a:p>
          <a:p>
            <a:r>
              <a:rPr lang="nl-NL" dirty="0" smtClean="0"/>
              <a:t>kennis </a:t>
            </a:r>
            <a:r>
              <a:rPr lang="nl-NL" dirty="0"/>
              <a:t>over de houtbranche als bedrijfstak in het algemeen, </a:t>
            </a:r>
            <a:endParaRPr lang="nl-NL" dirty="0" smtClean="0"/>
          </a:p>
          <a:p>
            <a:r>
              <a:rPr lang="nl-NL" dirty="0" smtClean="0"/>
              <a:t>Vakkennis waaronder:</a:t>
            </a:r>
          </a:p>
          <a:p>
            <a:r>
              <a:rPr lang="nl-NL" dirty="0" smtClean="0"/>
              <a:t>Kennis </a:t>
            </a:r>
            <a:r>
              <a:rPr lang="nl-NL" dirty="0"/>
              <a:t>van de houtsoorten, </a:t>
            </a:r>
            <a:endParaRPr lang="nl-NL" dirty="0" smtClean="0"/>
          </a:p>
          <a:p>
            <a:r>
              <a:rPr lang="nl-NL" dirty="0" smtClean="0"/>
              <a:t>basis </a:t>
            </a:r>
            <a:r>
              <a:rPr lang="nl-NL" dirty="0"/>
              <a:t>lengte meten, </a:t>
            </a:r>
            <a:endParaRPr lang="nl-NL" dirty="0" smtClean="0"/>
          </a:p>
          <a:p>
            <a:r>
              <a:rPr lang="nl-NL" dirty="0" smtClean="0"/>
              <a:t>tekening </a:t>
            </a:r>
            <a:r>
              <a:rPr lang="nl-NL" dirty="0"/>
              <a:t>lezen, </a:t>
            </a:r>
            <a:endParaRPr lang="nl-NL" dirty="0" smtClean="0"/>
          </a:p>
          <a:p>
            <a:r>
              <a:rPr lang="nl-NL" dirty="0" smtClean="0"/>
              <a:t>gereedschap </a:t>
            </a:r>
            <a:r>
              <a:rPr lang="nl-NL" dirty="0"/>
              <a:t>en machinekennis, </a:t>
            </a:r>
            <a:endParaRPr lang="nl-NL" dirty="0" smtClean="0"/>
          </a:p>
          <a:p>
            <a:r>
              <a:rPr lang="nl-NL" dirty="0" smtClean="0"/>
              <a:t>veiligheid</a:t>
            </a:r>
            <a:r>
              <a:rPr lang="nl-NL" dirty="0"/>
              <a:t>, </a:t>
            </a:r>
            <a:endParaRPr lang="nl-NL" dirty="0" smtClean="0"/>
          </a:p>
          <a:p>
            <a:r>
              <a:rPr lang="nl-NL" dirty="0" smtClean="0"/>
              <a:t>werknemers- </a:t>
            </a:r>
            <a:r>
              <a:rPr lang="nl-NL" dirty="0"/>
              <a:t>en praktische vaardigheden. </a:t>
            </a:r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2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1000">
        <p14:reveal/>
      </p:transition>
    </mc:Choice>
    <mc:Fallback xmlns="">
      <p:transition spd="slow" advClick="0" advTm="81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997" objId="6"/>
        <p14:stopEvt time="76963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HOELANG?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/>
          <a:lstStyle/>
          <a:p>
            <a:r>
              <a:rPr lang="nl-NL" dirty="0"/>
              <a:t>De opleiding </a:t>
            </a:r>
            <a:r>
              <a:rPr lang="nl-NL" dirty="0" smtClean="0"/>
              <a:t>Werken in de houtbranche wordt gegeven 1 dagdeel in de week gedurende het hele schooljaar.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62752" cy="4351338"/>
          </a:xfrm>
        </p:spPr>
        <p:txBody>
          <a:bodyPr/>
          <a:lstStyle/>
          <a:p>
            <a:r>
              <a:rPr lang="nl-NL" dirty="0" smtClean="0"/>
              <a:t>. </a:t>
            </a:r>
            <a:endParaRPr lang="nl-NL" dirty="0" smtClean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2200" y="4955859"/>
            <a:ext cx="466384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9000">
        <p14:reveal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316" objId="5"/>
        <p14:stopEvt time="1427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DE LEERLIJN?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SVA 1 werken in de houtbranche</a:t>
            </a:r>
          </a:p>
          <a:p>
            <a:r>
              <a:rPr lang="nl-NL" dirty="0" smtClean="0"/>
              <a:t>SVA 2 werken in de houtbranche</a:t>
            </a:r>
          </a:p>
          <a:p>
            <a:r>
              <a:rPr lang="nl-NL" b="1" i="1" dirty="0"/>
              <a:t>Vervolgopleiding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Entree opleiding </a:t>
            </a:r>
            <a:r>
              <a:rPr lang="nl-NL" dirty="0" smtClean="0"/>
              <a:t>MBO Niv.1 Techniek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Aanvullende opleidingen </a:t>
            </a:r>
            <a:r>
              <a:rPr lang="nl-NL" dirty="0"/>
              <a:t>bij </a:t>
            </a:r>
            <a:r>
              <a:rPr lang="nl-NL" dirty="0" smtClean="0"/>
              <a:t>Symbion:</a:t>
            </a:r>
          </a:p>
          <a:p>
            <a:pPr lvl="1"/>
            <a:r>
              <a:rPr lang="nl-NL" dirty="0" smtClean="0"/>
              <a:t>B-VCA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2759" y="1825625"/>
            <a:ext cx="46604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3000">
        <p14:reveal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57" objId="4"/>
        <p14:stopEvt time="29335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456761"/>
            <a:ext cx="4871126" cy="4548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49607" cy="1325563"/>
          </a:xfrm>
        </p:spPr>
        <p:txBody>
          <a:bodyPr/>
          <a:lstStyle/>
          <a:p>
            <a:r>
              <a:rPr lang="nl-NL" dirty="0" smtClean="0"/>
              <a:t>VOORWAARDEN en BENODIGDE </a:t>
            </a:r>
            <a:r>
              <a:rPr lang="nl-NL" dirty="0"/>
              <a:t>KWALITEITEN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4300" dirty="0" smtClean="0"/>
              <a:t>Voorwaarden</a:t>
            </a:r>
          </a:p>
          <a:p>
            <a:r>
              <a:rPr lang="nl-NL" dirty="0"/>
              <a:t>Voor de </a:t>
            </a:r>
            <a:r>
              <a:rPr lang="nl-NL" dirty="0" smtClean="0"/>
              <a:t>basis </a:t>
            </a:r>
            <a:r>
              <a:rPr lang="nl-NL" dirty="0"/>
              <a:t>opleiding hebben de leerlingen in leerjaar 3 aangetoond de opleiding te willen en te kunnen volgen d.m.v. de Meesterproef</a:t>
            </a:r>
          </a:p>
          <a:p>
            <a:r>
              <a:rPr lang="nl-NL" dirty="0"/>
              <a:t>Voor de </a:t>
            </a:r>
            <a:r>
              <a:rPr lang="nl-NL" dirty="0" smtClean="0"/>
              <a:t>vervolg opleiding </a:t>
            </a:r>
            <a:r>
              <a:rPr lang="nl-NL" dirty="0"/>
              <a:t>is het noodzakelijk dat de leerlingen de </a:t>
            </a:r>
            <a:r>
              <a:rPr lang="nl-NL" dirty="0" smtClean="0"/>
              <a:t>basis </a:t>
            </a:r>
            <a:r>
              <a:rPr lang="nl-NL" dirty="0"/>
              <a:t>opleiding Werken in de </a:t>
            </a:r>
            <a:r>
              <a:rPr lang="nl-NL" dirty="0" smtClean="0"/>
              <a:t>houtbranche hebben </a:t>
            </a:r>
            <a:r>
              <a:rPr lang="nl-NL" dirty="0" smtClean="0"/>
              <a:t>afgerond</a:t>
            </a:r>
          </a:p>
          <a:p>
            <a:r>
              <a:rPr lang="nl-NL" dirty="0" smtClean="0"/>
              <a:t>Veiligheidsschoenen </a:t>
            </a:r>
            <a:r>
              <a:rPr lang="nl-NL" dirty="0"/>
              <a:t>verplicht</a:t>
            </a:r>
            <a:r>
              <a:rPr lang="nl-NL" dirty="0" smtClean="0"/>
              <a:t>.</a:t>
            </a:r>
          </a:p>
          <a:p>
            <a:r>
              <a:rPr lang="nl-NL" dirty="0" smtClean="0"/>
              <a:t>Stage bij een houtverwerkend </a:t>
            </a:r>
            <a:r>
              <a:rPr lang="nl-NL" dirty="0" smtClean="0"/>
              <a:t>bedrijf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sz="4300" dirty="0" smtClean="0"/>
              <a:t>Kwaliteiten:</a:t>
            </a:r>
            <a:r>
              <a:rPr lang="nl-NL" dirty="0"/>
              <a:t>	</a:t>
            </a:r>
          </a:p>
          <a:p>
            <a:r>
              <a:rPr lang="nl-NL" dirty="0"/>
              <a:t>S</a:t>
            </a:r>
            <a:r>
              <a:rPr lang="nl-NL" dirty="0" smtClean="0"/>
              <a:t>amenwerken </a:t>
            </a:r>
            <a:r>
              <a:rPr lang="nl-NL" dirty="0"/>
              <a:t>en overleggen, </a:t>
            </a:r>
            <a:endParaRPr lang="nl-NL" dirty="0" smtClean="0"/>
          </a:p>
          <a:p>
            <a:r>
              <a:rPr lang="nl-NL" dirty="0"/>
              <a:t>O</a:t>
            </a:r>
            <a:r>
              <a:rPr lang="nl-NL" dirty="0" smtClean="0"/>
              <a:t>mgaan </a:t>
            </a:r>
            <a:r>
              <a:rPr lang="nl-NL" dirty="0"/>
              <a:t>met anderen, </a:t>
            </a:r>
            <a:endParaRPr lang="nl-NL" dirty="0" smtClean="0"/>
          </a:p>
          <a:p>
            <a:r>
              <a:rPr lang="nl-NL" dirty="0" smtClean="0"/>
              <a:t>Luisteren</a:t>
            </a:r>
            <a:r>
              <a:rPr lang="nl-NL" dirty="0"/>
              <a:t>, </a:t>
            </a:r>
            <a:endParaRPr lang="nl-NL" dirty="0" smtClean="0"/>
          </a:p>
          <a:p>
            <a:r>
              <a:rPr lang="nl-NL" dirty="0" smtClean="0"/>
              <a:t>Nauwkeurig werken</a:t>
            </a:r>
          </a:p>
          <a:p>
            <a:r>
              <a:rPr lang="nl-NL" dirty="0"/>
              <a:t>Z</a:t>
            </a:r>
            <a:r>
              <a:rPr lang="nl-NL" dirty="0" smtClean="0"/>
              <a:t>elfstandig </a:t>
            </a:r>
            <a:r>
              <a:rPr lang="nl-NL" dirty="0"/>
              <a:t>werken </a:t>
            </a:r>
            <a:endParaRPr lang="nl-NL" dirty="0" smtClean="0"/>
          </a:p>
          <a:p>
            <a:r>
              <a:rPr lang="nl-NL" dirty="0" smtClean="0"/>
              <a:t>Omgaan </a:t>
            </a:r>
            <a:r>
              <a:rPr lang="nl-NL" dirty="0"/>
              <a:t>met kritiek.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0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1000">
        <p14:reveal/>
      </p:transition>
    </mc:Choice>
    <mc:Fallback xmlns="">
      <p:transition spd="slow" advClick="0" advTm="81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745" objId="5"/>
        <p14:stopEvt time="51535" objId="5"/>
        <p14:playEvt time="53401" objId="6"/>
        <p14:stopEvt time="7548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19800" y="2930652"/>
            <a:ext cx="4877223" cy="45480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BEDANKT VOOR HET KIJKEN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Mocht u meer informatie willen hebben over deze opleiding neem dan contact op met ons algemene mailadres</a:t>
            </a:r>
          </a:p>
          <a:p>
            <a:r>
              <a:rPr lang="nl-NL" dirty="0" smtClean="0">
                <a:hlinkClick r:id="rId3"/>
              </a:rPr>
              <a:t>info@symbion-vo.nl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i="1" dirty="0" smtClean="0"/>
          </a:p>
          <a:p>
            <a:endParaRPr lang="nl-NL" i="1" dirty="0"/>
          </a:p>
          <a:p>
            <a:r>
              <a:rPr lang="nl-NL" b="1" i="1" dirty="0" smtClean="0">
                <a:solidFill>
                  <a:srgbClr val="002060"/>
                </a:solidFill>
              </a:rPr>
              <a:t>TOT ZIENS BIJ DE OPLEIDING TECHNIEK WERKEN IN DE HOUTBRANCHE!!</a:t>
            </a:r>
            <a:endParaRPr lang="nl-NL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3000">
        <p14:reveal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276" objId="5"/>
        <p14:stopEvt time="21443" objId="5"/>
      </p14:showEvtLst>
    </p:ext>
  </p:extLs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371</Words>
  <Application>Microsoft Office PowerPoint</Application>
  <PresentationFormat>Breedbeeld</PresentationFormat>
  <Paragraphs>50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    OPLEIDING TECHNIEK-HOUT </vt:lpstr>
      <vt:lpstr>WAAROM?</vt:lpstr>
      <vt:lpstr>WAT GA JE DOEN  en WAAR? </vt:lpstr>
      <vt:lpstr>HOELANG?</vt:lpstr>
      <vt:lpstr>DE LEERLIJN?</vt:lpstr>
      <vt:lpstr>VOORWAARDEN en BENODIGDE KWALITEITEN</vt:lpstr>
      <vt:lpstr>BEDANKT VOOR HET KIJKEN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OPLEIDING HEFTRUCK/EPT</dc:title>
  <dc:creator>Knipscheer, Alex</dc:creator>
  <cp:lastModifiedBy>Knipscheer, Alex</cp:lastModifiedBy>
  <cp:revision>48</cp:revision>
  <dcterms:created xsi:type="dcterms:W3CDTF">2020-10-14T14:21:54Z</dcterms:created>
  <dcterms:modified xsi:type="dcterms:W3CDTF">2020-11-30T14:55:08Z</dcterms:modified>
</cp:coreProperties>
</file>