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84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94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73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7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0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13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3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57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52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97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C8740-BB20-4DCD-BC84-F99486BD2CA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8712-6E12-49BE-8AE9-863189B8C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1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8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mailto:info@symbion-vo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9723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OPLEIDING HORECA</a:t>
            </a:r>
            <a:br>
              <a:rPr lang="nl-NL" b="1" dirty="0" smtClean="0"/>
            </a:br>
            <a:r>
              <a:rPr lang="nl-NL" sz="3100" b="1" dirty="0" smtClean="0"/>
              <a:t>door Marjon Wagener</a:t>
            </a:r>
            <a:br>
              <a:rPr lang="nl-NL" sz="3100" b="1" dirty="0" smtClean="0"/>
            </a:br>
            <a:r>
              <a:rPr lang="nl-NL" sz="3100" b="1" dirty="0" smtClean="0"/>
              <a:t>Saskia Ubbink</a:t>
            </a:r>
            <a:br>
              <a:rPr lang="nl-NL" sz="3100" b="1" dirty="0" smtClean="0"/>
            </a:br>
            <a:r>
              <a:rPr lang="nl-NL" sz="3100" b="1" dirty="0" smtClean="0"/>
              <a:t>Inge Schrijver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dirty="0"/>
          </a:p>
        </p:txBody>
      </p:sp>
      <p:pic>
        <p:nvPicPr>
          <p:cNvPr id="5" name="Afbeelding 4" descr="Cheri Quite Contrary: Show Us Your Life - Random Acts of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18" y="3505200"/>
            <a:ext cx="2659762" cy="2923723"/>
          </a:xfrm>
          <a:prstGeom prst="rect">
            <a:avLst/>
          </a:prstGeom>
        </p:spPr>
      </p:pic>
      <p:pic>
        <p:nvPicPr>
          <p:cNvPr id="8" name="Afbeelding 7" descr="Pizza Chef Caricature | For the Pizza Chef Caricatur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3530695"/>
            <a:ext cx="2898228" cy="2898228"/>
          </a:xfrm>
          <a:prstGeom prst="rect">
            <a:avLst/>
          </a:prstGeom>
        </p:spPr>
      </p:pic>
      <p:pic>
        <p:nvPicPr>
          <p:cNvPr id="3" name="Spraak 005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732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Wil jij:</a:t>
            </a:r>
          </a:p>
          <a:p>
            <a:r>
              <a:rPr lang="nl-NL" dirty="0" smtClean="0"/>
              <a:t>assisteren </a:t>
            </a:r>
            <a:r>
              <a:rPr lang="nl-NL" dirty="0"/>
              <a:t>in de </a:t>
            </a:r>
            <a:r>
              <a:rPr lang="nl-NL" dirty="0" smtClean="0"/>
              <a:t>keuken</a:t>
            </a:r>
          </a:p>
          <a:p>
            <a:r>
              <a:rPr lang="nl-NL" dirty="0" smtClean="0"/>
              <a:t>bedienen </a:t>
            </a:r>
            <a:r>
              <a:rPr lang="nl-NL" dirty="0"/>
              <a:t>in de zaal of op het terras. </a:t>
            </a:r>
            <a:endParaRPr lang="nl-NL" dirty="0" smtClean="0"/>
          </a:p>
          <a:p>
            <a:r>
              <a:rPr lang="nl-NL" dirty="0"/>
              <a:t>Kans op werk in Horeca vergroten door volgen van onze opleidingen.</a:t>
            </a:r>
          </a:p>
          <a:p>
            <a:endParaRPr lang="nl-NL" dirty="0"/>
          </a:p>
        </p:txBody>
      </p:sp>
      <p:pic>
        <p:nvPicPr>
          <p:cNvPr id="1026" name="Picture 2" descr="Medewerker bediening bij Down Under - BHG - bevlogen, hartelijk &amp; gastvrij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037009"/>
            <a:ext cx="3405188" cy="227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Snipperen Van Een Ui | Gastronomixs"/>
          <p:cNvSpPr>
            <a:spLocks noChangeAspect="1" noChangeArrowheads="1"/>
          </p:cNvSpPr>
          <p:nvPr/>
        </p:nvSpPr>
        <p:spPr bwMode="auto">
          <a:xfrm>
            <a:off x="8153400" y="4037009"/>
            <a:ext cx="2717799" cy="27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Snipperen Van Een Ui | Gastronomix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8" descr="Snipperen Van Een Ui | Gastronomixs"/>
          <p:cNvSpPr>
            <a:spLocks noChangeAspect="1" noChangeArrowheads="1"/>
          </p:cNvSpPr>
          <p:nvPr/>
        </p:nvSpPr>
        <p:spPr bwMode="auto">
          <a:xfrm>
            <a:off x="155574" y="-144463"/>
            <a:ext cx="79089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Snipperen Van Een Ui | Gastronomix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6" y="628000"/>
            <a:ext cx="3863976" cy="257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praak 006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WAAR?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Op Symbion en een enkele keer op locatie</a:t>
            </a:r>
          </a:p>
          <a:p>
            <a:r>
              <a:rPr lang="nl-NL" dirty="0" smtClean="0"/>
              <a:t>De lessen worden in blokken van 3 uur gegeven op de dinsdag en donderdag</a:t>
            </a:r>
            <a:endParaRPr lang="nl-NL" dirty="0"/>
          </a:p>
        </p:txBody>
      </p:sp>
      <p:pic>
        <p:nvPicPr>
          <p:cNvPr id="1034" name="Picture 10" descr="Contact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485900"/>
            <a:ext cx="4521200" cy="40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praak 007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GA JE DOEN?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6600" y="1824147"/>
            <a:ext cx="5359400" cy="6744493"/>
          </a:xfrm>
        </p:spPr>
        <p:txBody>
          <a:bodyPr>
            <a:normAutofit/>
          </a:bodyPr>
          <a:lstStyle/>
          <a:p>
            <a:r>
              <a:rPr lang="nl-NL" sz="3100" b="1" i="1" u="sng" dirty="0"/>
              <a:t>O</a:t>
            </a:r>
            <a:r>
              <a:rPr lang="nl-NL" sz="3100" b="1" i="1" u="sng" dirty="0" smtClean="0"/>
              <a:t>ngeveer 40 minuten werken </a:t>
            </a:r>
            <a:r>
              <a:rPr lang="nl-NL" sz="3100" b="1" i="1" u="sng" dirty="0"/>
              <a:t>in een </a:t>
            </a:r>
            <a:r>
              <a:rPr lang="nl-NL" sz="3100" b="1" i="1" u="sng" dirty="0" smtClean="0"/>
              <a:t>theorieboek</a:t>
            </a:r>
          </a:p>
          <a:p>
            <a:r>
              <a:rPr lang="nl-NL" dirty="0" smtClean="0"/>
              <a:t>Hygiëne en vakkennis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4147"/>
            <a:ext cx="5181600" cy="4486275"/>
          </a:xfrm>
        </p:spPr>
        <p:txBody>
          <a:bodyPr>
            <a:normAutofit/>
          </a:bodyPr>
          <a:lstStyle/>
          <a:p>
            <a:r>
              <a:rPr lang="nl-NL" sz="3100" b="1" i="1" u="sng" dirty="0" smtClean="0"/>
              <a:t>Ongeveer 2,5 uur praktijk:</a:t>
            </a:r>
          </a:p>
          <a:p>
            <a:r>
              <a:rPr lang="nl-NL" dirty="0" smtClean="0"/>
              <a:t>Werkruimtes </a:t>
            </a:r>
            <a:r>
              <a:rPr lang="nl-NL" dirty="0"/>
              <a:t>bedrijfsklaar </a:t>
            </a:r>
            <a:r>
              <a:rPr lang="nl-NL" dirty="0" smtClean="0"/>
              <a:t>maken</a:t>
            </a:r>
          </a:p>
          <a:p>
            <a:r>
              <a:rPr lang="nl-NL" dirty="0" smtClean="0"/>
              <a:t>Bewerken </a:t>
            </a:r>
            <a:r>
              <a:rPr lang="nl-NL" dirty="0"/>
              <a:t>en verwerken van </a:t>
            </a:r>
            <a:r>
              <a:rPr lang="nl-NL" dirty="0" smtClean="0"/>
              <a:t>voedingsproducten </a:t>
            </a:r>
          </a:p>
          <a:p>
            <a:r>
              <a:rPr lang="nl-NL" dirty="0"/>
              <a:t>S</a:t>
            </a:r>
            <a:r>
              <a:rPr lang="nl-NL" dirty="0" smtClean="0"/>
              <a:t>choonmaken </a:t>
            </a:r>
            <a:r>
              <a:rPr lang="nl-NL" dirty="0"/>
              <a:t>van werkruimtes, gereedschappen en machines</a:t>
            </a:r>
          </a:p>
          <a:p>
            <a:endParaRPr lang="nl-NL" dirty="0"/>
          </a:p>
        </p:txBody>
      </p:sp>
      <p:pic>
        <p:nvPicPr>
          <p:cNvPr id="2052" name="Picture 4" descr="Titelpagina, Colofon, Inhoud, Voorwoord, Voorbereidende Werkzaamheden, De  tafels opdekken en indekken, Materialen en gereedsch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85289"/>
            <a:ext cx="3397250" cy="22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praak 008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3174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HOELANG?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fontScale="40000" lnSpcReduction="20000"/>
          </a:bodyPr>
          <a:lstStyle/>
          <a:p>
            <a:r>
              <a:rPr lang="nl-NL" sz="7000" dirty="0" smtClean="0"/>
              <a:t>Duur opleiding </a:t>
            </a:r>
            <a:r>
              <a:rPr lang="nl-NL" sz="7000" dirty="0"/>
              <a:t>is een schooljaar. </a:t>
            </a:r>
            <a:endParaRPr lang="nl-NL" sz="7000" dirty="0" smtClean="0"/>
          </a:p>
          <a:p>
            <a:r>
              <a:rPr lang="nl-NL" sz="7000" dirty="0" smtClean="0"/>
              <a:t>De leerling begint met een SVA1 opleiding, </a:t>
            </a:r>
          </a:p>
          <a:p>
            <a:r>
              <a:rPr lang="nl-NL" sz="7000" dirty="0" smtClean="0"/>
              <a:t>Daarna kan een SVA2 opleiding gedaan worden</a:t>
            </a:r>
          </a:p>
          <a:p>
            <a:pPr marL="0" indent="0">
              <a:buNone/>
            </a:pPr>
            <a:r>
              <a:rPr lang="nl-NL" sz="5900" dirty="0"/>
              <a:t> </a:t>
            </a:r>
            <a:r>
              <a:rPr lang="nl-NL" sz="5900" dirty="0" smtClean="0"/>
              <a:t>  - </a:t>
            </a:r>
            <a:r>
              <a:rPr lang="nl-NL" sz="7000" dirty="0" smtClean="0"/>
              <a:t>KAS (Keuken assistent) of </a:t>
            </a:r>
          </a:p>
          <a:p>
            <a:pPr marL="0" indent="0">
              <a:buNone/>
            </a:pPr>
            <a:r>
              <a:rPr lang="nl-NL" sz="7000" dirty="0"/>
              <a:t> </a:t>
            </a:r>
            <a:r>
              <a:rPr lang="nl-NL" sz="7000" dirty="0" smtClean="0"/>
              <a:t>  - BAS (Bediening assistent)</a:t>
            </a:r>
            <a:endParaRPr lang="nl-NL" sz="7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990897" y="1825625"/>
            <a:ext cx="5644055" cy="3739151"/>
          </a:xfrm>
        </p:spPr>
        <p:txBody>
          <a:bodyPr>
            <a:normAutofit fontScale="40000" lnSpcReduction="20000"/>
          </a:bodyPr>
          <a:lstStyle/>
          <a:p>
            <a:r>
              <a:rPr lang="nl-NL" sz="5900" b="1" u="sng" dirty="0" smtClean="0"/>
              <a:t>Examens:</a:t>
            </a:r>
          </a:p>
          <a:p>
            <a:r>
              <a:rPr lang="nl-NL" sz="5900" dirty="0" smtClean="0"/>
              <a:t>Praktijkexamen waarbij de theorie geïntegreerd is. </a:t>
            </a:r>
          </a:p>
          <a:p>
            <a:endParaRPr lang="nl-NL" sz="4000" dirty="0" smtClean="0"/>
          </a:p>
          <a:p>
            <a:r>
              <a:rPr lang="nl-NL" sz="5900" b="1" dirty="0" smtClean="0"/>
              <a:t>Werken in de keuken: </a:t>
            </a:r>
          </a:p>
          <a:p>
            <a:pPr marL="0" indent="0">
              <a:buNone/>
            </a:pPr>
            <a:r>
              <a:rPr lang="nl-NL" sz="5900" dirty="0"/>
              <a:t> </a:t>
            </a:r>
            <a:r>
              <a:rPr lang="nl-NL" sz="5900" dirty="0" smtClean="0"/>
              <a:t>  certificaat KPC “werken in de keuken”</a:t>
            </a:r>
          </a:p>
          <a:p>
            <a:r>
              <a:rPr lang="nl-NL" sz="5900" b="1" dirty="0" smtClean="0"/>
              <a:t>KAS: </a:t>
            </a:r>
          </a:p>
          <a:p>
            <a:pPr marL="0" indent="0">
              <a:buNone/>
            </a:pPr>
            <a:r>
              <a:rPr lang="nl-NL" sz="5900" dirty="0"/>
              <a:t> </a:t>
            </a:r>
            <a:r>
              <a:rPr lang="nl-NL" sz="5900" dirty="0" smtClean="0"/>
              <a:t>  diploma SVH: Keuken assistent</a:t>
            </a:r>
          </a:p>
          <a:p>
            <a:r>
              <a:rPr lang="nl-NL" sz="7000" b="1" dirty="0" smtClean="0"/>
              <a:t>BAS: </a:t>
            </a:r>
          </a:p>
          <a:p>
            <a:pPr marL="0" indent="0">
              <a:buNone/>
            </a:pPr>
            <a:r>
              <a:rPr lang="nl-NL" sz="7000" dirty="0" smtClean="0"/>
              <a:t>   diploma SVH: Bediening assistent</a:t>
            </a:r>
            <a:endParaRPr lang="nl-NL" sz="7000" dirty="0"/>
          </a:p>
        </p:txBody>
      </p:sp>
      <p:pic>
        <p:nvPicPr>
          <p:cNvPr id="10" name="Spraak 010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LEERLIJN</a:t>
            </a:r>
            <a:endParaRPr lang="nl-NL" dirty="0"/>
          </a:p>
        </p:txBody>
      </p:sp>
      <p:pic>
        <p:nvPicPr>
          <p:cNvPr id="5" name="Spraak 007 leerlijn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4200" y="3695700"/>
            <a:ext cx="609600" cy="609600"/>
          </a:xfr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SVA1: werken in de keuken</a:t>
            </a:r>
            <a:br>
              <a:rPr lang="nl-NL" dirty="0"/>
            </a:br>
            <a:r>
              <a:rPr lang="nl-NL" dirty="0" smtClean="0"/>
              <a:t>SVH</a:t>
            </a:r>
            <a:r>
              <a:rPr lang="nl-NL" dirty="0"/>
              <a:t>: </a:t>
            </a:r>
            <a:r>
              <a:rPr lang="nl-NL" dirty="0" err="1"/>
              <a:t>Keukenassistent</a:t>
            </a:r>
            <a:r>
              <a:rPr lang="nl-NL" dirty="0"/>
              <a:t> (KAS) </a:t>
            </a:r>
            <a:br>
              <a:rPr lang="nl-NL" dirty="0"/>
            </a:br>
            <a:r>
              <a:rPr lang="nl-NL" dirty="0" smtClean="0"/>
              <a:t>SVH</a:t>
            </a:r>
            <a:r>
              <a:rPr lang="nl-NL" dirty="0"/>
              <a:t>: </a:t>
            </a:r>
            <a:r>
              <a:rPr lang="nl-NL" dirty="0" err="1"/>
              <a:t>Bedieningsassistent</a:t>
            </a:r>
            <a:r>
              <a:rPr lang="nl-NL" dirty="0"/>
              <a:t> (BAS) </a:t>
            </a:r>
            <a:br>
              <a:rPr lang="nl-NL" dirty="0"/>
            </a:br>
            <a:endParaRPr lang="nl-NL" dirty="0" smtClean="0"/>
          </a:p>
          <a:p>
            <a:r>
              <a:rPr lang="nl-NL" b="1" i="1" dirty="0" smtClean="0"/>
              <a:t>Vervolgopleiding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Entree opleiding Niveau 1 Horeca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562" y="2382641"/>
            <a:ext cx="4461054" cy="3296223"/>
          </a:xfrm>
          <a:prstGeom prst="rect">
            <a:avLst/>
          </a:prstGeom>
        </p:spPr>
      </p:pic>
      <p:pic>
        <p:nvPicPr>
          <p:cNvPr id="6" name="Spraak 012_s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9607" cy="1325563"/>
          </a:xfrm>
        </p:spPr>
        <p:txBody>
          <a:bodyPr/>
          <a:lstStyle/>
          <a:p>
            <a:r>
              <a:rPr lang="nl-NL" dirty="0" smtClean="0"/>
              <a:t>VOORWAARDEN en BENODIGDE </a:t>
            </a:r>
            <a:r>
              <a:rPr lang="nl-NL" dirty="0"/>
              <a:t>KWALITEITEN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0935" y="2005596"/>
            <a:ext cx="5181600" cy="4334279"/>
          </a:xfrm>
        </p:spPr>
        <p:txBody>
          <a:bodyPr>
            <a:normAutofit/>
          </a:bodyPr>
          <a:lstStyle/>
          <a:p>
            <a:r>
              <a:rPr lang="nl-NL" sz="4300" dirty="0" smtClean="0"/>
              <a:t>Kwaliteiten:</a:t>
            </a:r>
          </a:p>
          <a:p>
            <a:r>
              <a:rPr lang="nl-NL" dirty="0" smtClean="0"/>
              <a:t>Kunnen </a:t>
            </a:r>
            <a:r>
              <a:rPr lang="nl-NL" dirty="0"/>
              <a:t>samenwerken, overleggen, omgaan met anderen, </a:t>
            </a:r>
            <a:r>
              <a:rPr lang="nl-NL" dirty="0" smtClean="0"/>
              <a:t>luisteren</a:t>
            </a:r>
          </a:p>
          <a:p>
            <a:r>
              <a:rPr lang="nl-NL" dirty="0" smtClean="0"/>
              <a:t>nauwkeurig </a:t>
            </a:r>
            <a:r>
              <a:rPr lang="nl-NL" dirty="0"/>
              <a:t>en zelfstandig </a:t>
            </a:r>
            <a:r>
              <a:rPr lang="nl-NL" dirty="0" smtClean="0"/>
              <a:t>werken </a:t>
            </a:r>
          </a:p>
          <a:p>
            <a:r>
              <a:rPr lang="nl-NL" dirty="0" smtClean="0"/>
              <a:t>plannen </a:t>
            </a:r>
            <a:r>
              <a:rPr lang="nl-NL" dirty="0"/>
              <a:t>en </a:t>
            </a:r>
            <a:r>
              <a:rPr lang="nl-NL" dirty="0" smtClean="0"/>
              <a:t>organiseren </a:t>
            </a:r>
          </a:p>
          <a:p>
            <a:r>
              <a:rPr lang="nl-NL" dirty="0" smtClean="0"/>
              <a:t>omgaan </a:t>
            </a:r>
            <a:r>
              <a:rPr lang="nl-NL" dirty="0"/>
              <a:t>met </a:t>
            </a:r>
            <a:r>
              <a:rPr lang="nl-NL" dirty="0" smtClean="0"/>
              <a:t>kritiek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838199" y="2005597"/>
            <a:ext cx="5342759" cy="472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4400" dirty="0" smtClean="0"/>
              <a:t>Voorwaarden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 smtClean="0"/>
              <a:t>Behalen </a:t>
            </a:r>
            <a:r>
              <a:rPr lang="nl-NL" sz="2800" dirty="0"/>
              <a:t>Meesterproef in 3e jaar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/>
              <a:t>voor KAS en BAS: SVA 1 opleiding is afgesloten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/>
              <a:t>Examen op school of in Horecagelegenheid (BAS) aan het eind van het jaar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3" name="Spraak 011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6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BEDANKT VOOR HET KIJKEN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Mocht u meer informatie willen hebben over deze opleiding neem dan contact op met ons algemene mailadres</a:t>
            </a:r>
          </a:p>
          <a:p>
            <a:r>
              <a:rPr lang="nl-NL" dirty="0" smtClean="0">
                <a:hlinkClick r:id="rId4"/>
              </a:rPr>
              <a:t>info@symbion-vo.nl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i="1" dirty="0" smtClean="0"/>
          </a:p>
          <a:p>
            <a:endParaRPr lang="nl-NL" i="1" dirty="0"/>
          </a:p>
          <a:p>
            <a:r>
              <a:rPr lang="nl-NL" i="1" dirty="0" smtClean="0"/>
              <a:t>TOT ZIENS BIJ DE OPLEIDINGEN HORECA</a:t>
            </a:r>
          </a:p>
          <a:p>
            <a:endParaRPr lang="nl-NL" i="1" dirty="0"/>
          </a:p>
        </p:txBody>
      </p:sp>
      <p:pic>
        <p:nvPicPr>
          <p:cNvPr id="7" name="Afbeelding 6" descr="Afbeeldingsresultaat voor catering icon"/>
          <p:cNvPicPr/>
          <p:nvPr/>
        </p:nvPicPr>
        <p:blipFill>
          <a:blip r:embed="rId5">
            <a:alphaModFix amt="85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59" y="3333750"/>
            <a:ext cx="20955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praak 013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299</Words>
  <Application>Microsoft Office PowerPoint</Application>
  <PresentationFormat>Breedbeeld</PresentationFormat>
  <Paragraphs>54</Paragraphs>
  <Slides>8</Slides>
  <Notes>0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   OPLEIDING HORECA door Marjon Wagener Saskia Ubbink Inge Schrijver </vt:lpstr>
      <vt:lpstr>WAAROM?</vt:lpstr>
      <vt:lpstr>WAAR?</vt:lpstr>
      <vt:lpstr>WAT GA JE DOEN? </vt:lpstr>
      <vt:lpstr>HOELANG?</vt:lpstr>
      <vt:lpstr>DE LEERLIJN</vt:lpstr>
      <vt:lpstr>VOORWAARDEN en BENODIGDE KWALITEITEN</vt:lpstr>
      <vt:lpstr>BEDANKT VOOR HET KIJKEN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OPLEIDING HORECA door Marjon Wagener Saskia Ubbink Inge Schrijver</dc:title>
  <dc:creator>Wagener, Marjon</dc:creator>
  <cp:lastModifiedBy>Knipscheer, Alex</cp:lastModifiedBy>
  <cp:revision>30</cp:revision>
  <dcterms:created xsi:type="dcterms:W3CDTF">2020-11-12T14:49:36Z</dcterms:created>
  <dcterms:modified xsi:type="dcterms:W3CDTF">2021-02-12T09:15:06Z</dcterms:modified>
</cp:coreProperties>
</file>