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4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1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6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2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8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8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9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7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6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9EAC-9755-4615-8932-DE1AF57C937F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5B78-71FF-4602-8393-147D14D4EE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6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24037">
        <p14:reveal/>
      </p:transition>
    </mc:Choice>
    <mc:Fallback xmlns="">
      <p:transition spd="slow" advTm="2403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info@symbion-vo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0934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OPLEIDING </a:t>
            </a:r>
            <a:r>
              <a:rPr lang="nl-NL" b="1" dirty="0" smtClean="0"/>
              <a:t>TECHNIEK-METAAL </a:t>
            </a:r>
            <a:br>
              <a:rPr lang="nl-NL" b="1" dirty="0" smtClean="0"/>
            </a:br>
            <a:r>
              <a:rPr lang="nl-NL" b="1" dirty="0" smtClean="0"/>
              <a:t>door Erik Reukers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952" y="1692167"/>
            <a:ext cx="5322116" cy="5426700"/>
          </a:xfrm>
          <a:prstGeom prst="rect">
            <a:avLst/>
          </a:prstGeom>
        </p:spPr>
      </p:pic>
      <p:pic>
        <p:nvPicPr>
          <p:cNvPr id="4" name="Spraak 001opleiding metaal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277" y="5960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4000">
        <p14:reveal/>
        <p:sndAc>
          <p:endSnd/>
        </p:sndAc>
      </p:transition>
    </mc:Choice>
    <mc:Fallback xmlns="">
      <p:transition spd="slow" advClick="0" advTm="1400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497" objId="4"/>
        <p14:stopEvt time="1262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Veel jongeren willen ervaring opdoen </a:t>
            </a:r>
            <a:r>
              <a:rPr lang="nl-NL" dirty="0"/>
              <a:t>in de </a:t>
            </a:r>
            <a:r>
              <a:rPr lang="nl-NL" dirty="0" smtClean="0"/>
              <a:t>metaaltechniek. </a:t>
            </a:r>
          </a:p>
          <a:p>
            <a:r>
              <a:rPr lang="nl-NL" dirty="0" smtClean="0"/>
              <a:t>Deze </a:t>
            </a:r>
            <a:r>
              <a:rPr lang="nl-NL" dirty="0"/>
              <a:t>leerlingen kunnen </a:t>
            </a:r>
            <a:r>
              <a:rPr lang="nl-NL" dirty="0" smtClean="0"/>
              <a:t>door </a:t>
            </a:r>
            <a:r>
              <a:rPr lang="nl-NL" dirty="0"/>
              <a:t>het behalen van de </a:t>
            </a:r>
            <a:r>
              <a:rPr lang="nl-NL" dirty="0" smtClean="0"/>
              <a:t>branchecertificaten in </a:t>
            </a:r>
            <a:r>
              <a:rPr lang="nl-NL" dirty="0"/>
              <a:t>combinatie met stage in de </a:t>
            </a:r>
            <a:r>
              <a:rPr lang="nl-NL" dirty="0" smtClean="0"/>
              <a:t>metaal </a:t>
            </a:r>
            <a:r>
              <a:rPr lang="nl-NL" dirty="0"/>
              <a:t>een belangrijke stap maken op weg naar werk. </a:t>
            </a:r>
            <a:endParaRPr lang="nl-NL" dirty="0" smtClean="0"/>
          </a:p>
          <a:p>
            <a:r>
              <a:rPr lang="nl-NL" dirty="0" smtClean="0"/>
              <a:t>Met </a:t>
            </a:r>
            <a:r>
              <a:rPr lang="nl-NL" dirty="0"/>
              <a:t>deze certificaten tonen jongeren aan dat ze beschikken over basisvaardigheden die nodig zijn voor het werken met machines in de metaalnijverheid</a:t>
            </a:r>
            <a:r>
              <a:rPr lang="nl-NL" dirty="0" smtClean="0"/>
              <a:t>.</a:t>
            </a:r>
          </a:p>
        </p:txBody>
      </p:sp>
      <p:pic>
        <p:nvPicPr>
          <p:cNvPr id="5" name="Spraak 001 waarom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994" y="6007100"/>
            <a:ext cx="609600" cy="609600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744" y="208705"/>
            <a:ext cx="2792210" cy="28470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3985" y="882573"/>
            <a:ext cx="7060588" cy="52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14:reveal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1" objId="5"/>
        <p14:stopEvt time="29832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b="1" dirty="0"/>
              <a:t>WAT GA JE </a:t>
            </a:r>
            <a:r>
              <a:rPr lang="nl-NL" sz="4900" b="1" dirty="0" smtClean="0"/>
              <a:t>DOEN 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100" i="1" dirty="0"/>
              <a:t>O</a:t>
            </a:r>
            <a:r>
              <a:rPr lang="nl-NL" sz="3100" i="1" dirty="0" smtClean="0"/>
              <a:t>ngeveer 1 uur uitleg over en werken aan theorie</a:t>
            </a:r>
          </a:p>
          <a:p>
            <a:r>
              <a:rPr lang="nl-NL" sz="3100" i="1" dirty="0" err="1" smtClean="0"/>
              <a:t>On-line</a:t>
            </a:r>
            <a:r>
              <a:rPr lang="nl-NL" sz="3100" i="1" dirty="0" smtClean="0"/>
              <a:t> huiswerk over de theorie</a:t>
            </a:r>
          </a:p>
          <a:p>
            <a:r>
              <a:rPr lang="nl-NL" sz="3100" i="1" dirty="0" smtClean="0"/>
              <a:t>2 lesuren praktijk</a:t>
            </a:r>
          </a:p>
          <a:p>
            <a:r>
              <a:rPr lang="nl-NL" sz="3100" i="1" dirty="0" smtClean="0"/>
              <a:t>Werken aan de certificeringseisen bij het stageadres.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441434"/>
            <a:ext cx="5181600" cy="6327227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De opleidingen bestaan uit een </a:t>
            </a:r>
            <a:r>
              <a:rPr lang="nl-NL" dirty="0" smtClean="0"/>
              <a:t>(online)theorie </a:t>
            </a:r>
            <a:r>
              <a:rPr lang="nl-NL" dirty="0"/>
              <a:t>en </a:t>
            </a:r>
            <a:r>
              <a:rPr lang="nl-NL" dirty="0" smtClean="0"/>
              <a:t>een praktijk </a:t>
            </a:r>
            <a:r>
              <a:rPr lang="nl-NL" dirty="0"/>
              <a:t>gedeelte. </a:t>
            </a:r>
            <a:endParaRPr lang="nl-NL" dirty="0" smtClean="0"/>
          </a:p>
          <a:p>
            <a:r>
              <a:rPr lang="nl-NL" dirty="0"/>
              <a:t>Theorie en praktijkopdrachten worden gemaakt op </a:t>
            </a:r>
            <a:r>
              <a:rPr lang="nl-NL" dirty="0" smtClean="0"/>
              <a:t>school.  Bij </a:t>
            </a:r>
            <a:r>
              <a:rPr lang="nl-NL" dirty="0"/>
              <a:t>het stageadres wordt zo veel als mogelijk gewerkt aan de certificeringseisen.</a:t>
            </a:r>
          </a:p>
          <a:p>
            <a:r>
              <a:rPr lang="nl-NL" dirty="0" smtClean="0"/>
              <a:t>Het </a:t>
            </a:r>
            <a:r>
              <a:rPr lang="nl-NL" dirty="0"/>
              <a:t>examen voor de basisopleiding SVA1 vindt op school </a:t>
            </a:r>
            <a:r>
              <a:rPr lang="nl-NL" dirty="0" smtClean="0"/>
              <a:t>plaats, </a:t>
            </a:r>
          </a:p>
          <a:p>
            <a:r>
              <a:rPr lang="nl-NL" dirty="0" smtClean="0"/>
              <a:t>Het </a:t>
            </a:r>
            <a:r>
              <a:rPr lang="nl-NL" dirty="0"/>
              <a:t>SVA2 examen vindt plaats bij het stageadres</a:t>
            </a:r>
            <a:r>
              <a:rPr lang="nl-NL" dirty="0" smtClean="0"/>
              <a:t>.</a:t>
            </a:r>
          </a:p>
          <a:p>
            <a:r>
              <a:rPr lang="nl-NL" dirty="0" smtClean="0"/>
              <a:t>Het </a:t>
            </a:r>
            <a:r>
              <a:rPr lang="nl-NL" dirty="0"/>
              <a:t>studiemateriaal bestaat uit een </a:t>
            </a:r>
            <a:r>
              <a:rPr lang="nl-NL" dirty="0" smtClean="0"/>
              <a:t>(online) theorie</a:t>
            </a:r>
            <a:r>
              <a:rPr lang="nl-NL" dirty="0"/>
              <a:t>/ opdrachten map. De theorie wordt klassikaal behandeld en de leerling werkt </a:t>
            </a:r>
            <a:r>
              <a:rPr lang="nl-NL" dirty="0" smtClean="0"/>
              <a:t>in </a:t>
            </a:r>
            <a:r>
              <a:rPr lang="nl-NL" dirty="0"/>
              <a:t>eigen tempo </a:t>
            </a:r>
            <a:r>
              <a:rPr lang="nl-NL" dirty="0" smtClean="0"/>
              <a:t>thuis aan </a:t>
            </a:r>
            <a:r>
              <a:rPr lang="nl-NL" dirty="0"/>
              <a:t>de theorie opdrachten. </a:t>
            </a:r>
            <a:endParaRPr lang="nl-NL" dirty="0" smtClean="0"/>
          </a:p>
          <a:p>
            <a:r>
              <a:rPr lang="nl-NL" dirty="0"/>
              <a:t>De lesstof bestaat uit theorie en praktijk, kennis over metaalnijverheid als bedrijfstak in het algemeen, de verschillende vormen van metaalnijverheid. </a:t>
            </a:r>
            <a:endParaRPr lang="nl-NL" dirty="0" smtClean="0"/>
          </a:p>
          <a:p>
            <a:r>
              <a:rPr lang="nl-NL" dirty="0" smtClean="0"/>
              <a:t>Vakkennis</a:t>
            </a:r>
            <a:r>
              <a:rPr lang="nl-NL" dirty="0"/>
              <a:t>, basis lengte meten, tekening </a:t>
            </a:r>
            <a:r>
              <a:rPr lang="nl-NL" dirty="0" smtClean="0"/>
              <a:t>lezen, gereedschap </a:t>
            </a:r>
            <a:r>
              <a:rPr lang="nl-NL" dirty="0"/>
              <a:t>en machinekennis, veiligheid, werknemers- en praktische vaardigheden. </a:t>
            </a:r>
            <a:endParaRPr lang="nl-NL" dirty="0" smtClean="0"/>
          </a:p>
          <a:p>
            <a:r>
              <a:rPr lang="nl-NL" dirty="0" smtClean="0"/>
              <a:t>De praktijkopdrachten krijg je op van de opleidingsdocent bevat </a:t>
            </a:r>
            <a:r>
              <a:rPr lang="nl-NL" dirty="0"/>
              <a:t>school- en stage-opdrachten waaraan begonnen kan worden zodra de theorie is behandeld.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571" y="3920358"/>
            <a:ext cx="4543753" cy="5736017"/>
          </a:xfrm>
          <a:prstGeom prst="rect">
            <a:avLst/>
          </a:prstGeom>
        </p:spPr>
      </p:pic>
      <p:pic>
        <p:nvPicPr>
          <p:cNvPr id="6" name="Spraak 002 wat ga je do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1000">
        <p14:reveal/>
      </p:transition>
    </mc:Choice>
    <mc:Fallback xmlns="">
      <p:transition spd="slow" advClick="0" advTm="8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97" objId="6"/>
        <p14:stopEvt time="76963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						HOELANG</a:t>
            </a:r>
            <a:r>
              <a:rPr lang="nl-NL" b="1" dirty="0"/>
              <a:t>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62752" cy="4351338"/>
          </a:xfrm>
        </p:spPr>
        <p:txBody>
          <a:bodyPr/>
          <a:lstStyle/>
          <a:p>
            <a:r>
              <a:rPr lang="nl-NL" dirty="0"/>
              <a:t>De opleiding werken in de Metaal 1 dagdeel in de week gedurende het hele schooljaar.</a:t>
            </a:r>
          </a:p>
          <a:p>
            <a:r>
              <a:rPr lang="nl-NL" dirty="0" smtClean="0"/>
              <a:t>Wordt aan het einde van het schooljaar afgesloten </a:t>
            </a:r>
            <a:r>
              <a:rPr lang="nl-NL" dirty="0"/>
              <a:t>met een theorie </a:t>
            </a:r>
            <a:r>
              <a:rPr lang="nl-NL" dirty="0" smtClean="0"/>
              <a:t>en praktijkexamen</a:t>
            </a:r>
            <a:r>
              <a:rPr lang="nl-NL" dirty="0"/>
              <a:t>. </a:t>
            </a: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733" y="4171189"/>
            <a:ext cx="3134101" cy="3195132"/>
          </a:xfrm>
          <a:prstGeom prst="rect">
            <a:avLst/>
          </a:prstGeom>
        </p:spPr>
      </p:pic>
      <p:pic>
        <p:nvPicPr>
          <p:cNvPr id="5" name="Spraak 003 hoel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9746" y="6093269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982346" cy="79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14:reveal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16" objId="5"/>
        <p14:stopEvt time="14276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LEERLIJN?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SVA1: Werken in de </a:t>
            </a:r>
            <a:r>
              <a:rPr lang="nl-NL" dirty="0" smtClean="0"/>
              <a:t>metaalnijverheid</a:t>
            </a:r>
          </a:p>
          <a:p>
            <a:r>
              <a:rPr lang="nl-NL" dirty="0" smtClean="0"/>
              <a:t>SVA2</a:t>
            </a:r>
            <a:r>
              <a:rPr lang="nl-NL" dirty="0"/>
              <a:t>: Werken in de </a:t>
            </a:r>
            <a:r>
              <a:rPr lang="nl-NL" dirty="0" smtClean="0"/>
              <a:t>metaalnijverheid</a:t>
            </a:r>
          </a:p>
          <a:p>
            <a:r>
              <a:rPr lang="nl-NL" dirty="0" smtClean="0"/>
              <a:t>MAG-Lassen </a:t>
            </a:r>
          </a:p>
          <a:p>
            <a:endParaRPr lang="nl-NL" dirty="0" smtClean="0"/>
          </a:p>
          <a:p>
            <a:r>
              <a:rPr lang="nl-NL" b="1" i="1" dirty="0"/>
              <a:t>Vervolgopleiding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Entree opleiding </a:t>
            </a:r>
            <a:r>
              <a:rPr lang="nl-NL" dirty="0" smtClean="0"/>
              <a:t>MBO Niv.1 TECHNIEK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Aanvullende opleidingen </a:t>
            </a:r>
            <a:r>
              <a:rPr lang="nl-NL" dirty="0"/>
              <a:t>bij </a:t>
            </a:r>
            <a:r>
              <a:rPr lang="nl-NL" dirty="0" smtClean="0"/>
              <a:t>Symbion:</a:t>
            </a:r>
          </a:p>
          <a:p>
            <a:pPr lvl="1"/>
            <a:r>
              <a:rPr lang="nl-NL" dirty="0" smtClean="0"/>
              <a:t>B-VCA </a:t>
            </a:r>
          </a:p>
          <a:p>
            <a:pPr lvl="1"/>
            <a:r>
              <a:rPr lang="nl-NL" dirty="0" smtClean="0"/>
              <a:t>Heftruck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69383" y="1825625"/>
            <a:ext cx="4268222" cy="4351338"/>
          </a:xfrm>
          <a:prstGeom prst="rect">
            <a:avLst/>
          </a:prstGeom>
        </p:spPr>
      </p:pic>
      <p:pic>
        <p:nvPicPr>
          <p:cNvPr id="4" name="Spraak 006 leerlij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1407" y="723106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0919" y="891583"/>
            <a:ext cx="7132664" cy="53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14:reveal/>
      </p:transition>
    </mc:Choice>
    <mc:Fallback xmlns="">
      <p:transition spd="slow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57" objId="4"/>
        <p14:stopEvt time="2933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9607" cy="1325563"/>
          </a:xfrm>
        </p:spPr>
        <p:txBody>
          <a:bodyPr/>
          <a:lstStyle/>
          <a:p>
            <a:r>
              <a:rPr lang="nl-NL" dirty="0" smtClean="0"/>
              <a:t>VOORWAARDEN en BENODIGDE </a:t>
            </a:r>
            <a:r>
              <a:rPr lang="nl-NL" dirty="0"/>
              <a:t>KWALITEITEN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300" dirty="0" smtClean="0"/>
              <a:t>Voorwaarden</a:t>
            </a:r>
          </a:p>
          <a:p>
            <a:r>
              <a:rPr lang="nl-NL" dirty="0"/>
              <a:t>Voor de SVA1 opleiding hebben de leerlingen in leerjaar 3 aangetoond de opleiding te willen en te kunnen volgen d.m.v. de Meesterproef</a:t>
            </a:r>
          </a:p>
          <a:p>
            <a:r>
              <a:rPr lang="nl-NL" dirty="0"/>
              <a:t>Voor de SVA2 opleiding is het noodzakelijk dat de leerlingen de SVA 1 opleiding Werken in de </a:t>
            </a:r>
            <a:r>
              <a:rPr lang="nl-NL" dirty="0" smtClean="0"/>
              <a:t>metaal </a:t>
            </a:r>
            <a:r>
              <a:rPr lang="nl-NL" dirty="0"/>
              <a:t>hebben </a:t>
            </a:r>
            <a:r>
              <a:rPr lang="nl-NL" dirty="0" smtClean="0"/>
              <a:t>afgerond</a:t>
            </a:r>
          </a:p>
          <a:p>
            <a:r>
              <a:rPr lang="nl-NL" dirty="0" smtClean="0"/>
              <a:t>Veiligheidsschoenen </a:t>
            </a:r>
            <a:r>
              <a:rPr lang="nl-NL" dirty="0"/>
              <a:t>verplicht</a:t>
            </a:r>
            <a:r>
              <a:rPr lang="nl-NL" dirty="0" smtClean="0"/>
              <a:t>.</a:t>
            </a:r>
          </a:p>
          <a:p>
            <a:r>
              <a:rPr lang="nl-NL" dirty="0" smtClean="0"/>
              <a:t>Stage bij een metaalbedrijf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300" dirty="0" smtClean="0"/>
              <a:t>Kwaliteiten:</a:t>
            </a:r>
            <a:r>
              <a:rPr lang="nl-NL" dirty="0"/>
              <a:t>	</a:t>
            </a:r>
          </a:p>
          <a:p>
            <a:r>
              <a:rPr lang="nl-NL" dirty="0"/>
              <a:t>S</a:t>
            </a:r>
            <a:r>
              <a:rPr lang="nl-NL" dirty="0" smtClean="0"/>
              <a:t>amenwerken </a:t>
            </a:r>
            <a:r>
              <a:rPr lang="nl-NL" dirty="0"/>
              <a:t>en overleggen, </a:t>
            </a:r>
            <a:endParaRPr lang="nl-NL" dirty="0" smtClean="0"/>
          </a:p>
          <a:p>
            <a:r>
              <a:rPr lang="nl-NL" dirty="0"/>
              <a:t>O</a:t>
            </a:r>
            <a:r>
              <a:rPr lang="nl-NL" dirty="0" smtClean="0"/>
              <a:t>mgaan </a:t>
            </a:r>
            <a:r>
              <a:rPr lang="nl-NL" dirty="0"/>
              <a:t>met anderen, </a:t>
            </a:r>
            <a:endParaRPr lang="nl-NL" dirty="0" smtClean="0"/>
          </a:p>
          <a:p>
            <a:r>
              <a:rPr lang="nl-NL" dirty="0" smtClean="0"/>
              <a:t>Luisteren</a:t>
            </a:r>
            <a:r>
              <a:rPr lang="nl-NL" dirty="0"/>
              <a:t>, </a:t>
            </a:r>
            <a:endParaRPr lang="nl-NL" dirty="0" smtClean="0"/>
          </a:p>
          <a:p>
            <a:r>
              <a:rPr lang="nl-NL" dirty="0" smtClean="0"/>
              <a:t>Nauwkeurig werken</a:t>
            </a:r>
          </a:p>
          <a:p>
            <a:r>
              <a:rPr lang="nl-NL" dirty="0"/>
              <a:t>Z</a:t>
            </a:r>
            <a:r>
              <a:rPr lang="nl-NL" dirty="0" smtClean="0"/>
              <a:t>elfstandig </a:t>
            </a:r>
            <a:r>
              <a:rPr lang="nl-NL" dirty="0"/>
              <a:t>werken </a:t>
            </a:r>
            <a:endParaRPr lang="nl-NL" dirty="0" smtClean="0"/>
          </a:p>
          <a:p>
            <a:r>
              <a:rPr lang="nl-NL" dirty="0" smtClean="0"/>
              <a:t>Omgaan </a:t>
            </a:r>
            <a:r>
              <a:rPr lang="nl-NL" dirty="0"/>
              <a:t>met kritiek.</a:t>
            </a:r>
          </a:p>
          <a:p>
            <a:endParaRPr lang="nl-NL" dirty="0"/>
          </a:p>
        </p:txBody>
      </p:sp>
      <p:pic>
        <p:nvPicPr>
          <p:cNvPr id="5" name="Spraak 004 de voorwa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4552" y="1520825"/>
            <a:ext cx="609600" cy="609600"/>
          </a:xfrm>
          <a:prstGeom prst="rect">
            <a:avLst/>
          </a:prstGeom>
        </p:spPr>
      </p:pic>
      <p:pic>
        <p:nvPicPr>
          <p:cNvPr id="6" name="Spraak 005 benodigde kwaliteit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1352" y="1453357"/>
            <a:ext cx="609600" cy="609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0735" y="2884566"/>
            <a:ext cx="3841265" cy="39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1000">
        <p14:reveal/>
      </p:transition>
    </mc:Choice>
    <mc:Fallback xmlns="">
      <p:transition spd="slow" advClick="0" advTm="8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7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45" objId="5"/>
        <p14:stopEvt time="51535" objId="5"/>
        <p14:playEvt time="53401" objId="6"/>
        <p14:stopEvt time="75486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HET 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Mocht u meer informatie willen hebben over deze opleiding neem dan contact op met ons algemene mailadres</a:t>
            </a:r>
          </a:p>
          <a:p>
            <a:r>
              <a:rPr lang="nl-NL" dirty="0" smtClean="0">
                <a:hlinkClick r:id="rId4"/>
              </a:rPr>
              <a:t>info@symbion-vo.nl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i="1" dirty="0" smtClean="0"/>
          </a:p>
          <a:p>
            <a:endParaRPr lang="nl-NL" i="1" dirty="0"/>
          </a:p>
          <a:p>
            <a:r>
              <a:rPr lang="nl-NL" b="1" i="1" dirty="0" smtClean="0">
                <a:solidFill>
                  <a:srgbClr val="002060"/>
                </a:solidFill>
              </a:rPr>
              <a:t>TOT ZIENS BIJ DE OPLEIDING TECHNIEK METAAL!!</a:t>
            </a:r>
            <a:endParaRPr lang="nl-NL" b="1" i="1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952" y="1692167"/>
            <a:ext cx="5322116" cy="5426700"/>
          </a:xfrm>
          <a:prstGeom prst="rect">
            <a:avLst/>
          </a:prstGeom>
        </p:spPr>
      </p:pic>
      <p:pic>
        <p:nvPicPr>
          <p:cNvPr id="5" name="Spraak 001metaal bedank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7862" y="777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3000">
        <p14:reveal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76" objId="5"/>
        <p14:stopEvt time="21443" objId="5"/>
      </p14:showEvtLst>
    </p:ext>
  </p:extLs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419</Words>
  <Application>Microsoft Office PowerPoint</Application>
  <PresentationFormat>Breedbeeld</PresentationFormat>
  <Paragraphs>51</Paragraphs>
  <Slides>7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OPLEIDING TECHNIEK-METAAL  door Erik Reukers</vt:lpstr>
      <vt:lpstr>WAAROM?</vt:lpstr>
      <vt:lpstr>WAT GA JE DOEN ? </vt:lpstr>
      <vt:lpstr>      HOELANG?</vt:lpstr>
      <vt:lpstr>DE LEERLIJN?</vt:lpstr>
      <vt:lpstr>VOORWAARDEN en BENODIGDE KWALITEITEN</vt:lpstr>
      <vt:lpstr>BEDANKT VOOR HET KIJKEN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 HEFTRUCK/EPT</dc:title>
  <dc:creator>Knipscheer, Alex</dc:creator>
  <cp:lastModifiedBy>Knipscheer, Alex</cp:lastModifiedBy>
  <cp:revision>39</cp:revision>
  <dcterms:created xsi:type="dcterms:W3CDTF">2020-10-14T14:21:54Z</dcterms:created>
  <dcterms:modified xsi:type="dcterms:W3CDTF">2020-12-09T15:03:08Z</dcterms:modified>
</cp:coreProperties>
</file>