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3" r:id="rId6"/>
    <p:sldId id="261" r:id="rId7"/>
    <p:sldId id="262"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4" d="100"/>
          <a:sy n="104" d="100"/>
        </p:scale>
        <p:origin x="144" y="61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8D799EAC-9755-4615-8932-DE1AF57C937F}" type="datetimeFigureOut">
              <a:rPr lang="nl-NL" smtClean="0"/>
              <a:t>9-12-2020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215B78-71FF-4602-8393-147D14D4EE65}" type="slidenum">
              <a:rPr lang="nl-NL" smtClean="0"/>
              <a:t>‹nr.›</a:t>
            </a:fld>
            <a:endParaRPr lang="nl-NL"/>
          </a:p>
        </p:txBody>
      </p:sp>
    </p:spTree>
    <p:extLst>
      <p:ext uri="{BB962C8B-B14F-4D97-AF65-F5344CB8AC3E}">
        <p14:creationId xmlns:p14="http://schemas.microsoft.com/office/powerpoint/2010/main" val="3420067340"/>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D799EAC-9755-4615-8932-DE1AF57C937F}" type="datetimeFigureOut">
              <a:rPr lang="nl-NL" smtClean="0"/>
              <a:t>9-12-2020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215B78-71FF-4602-8393-147D14D4EE65}" type="slidenum">
              <a:rPr lang="nl-NL" smtClean="0"/>
              <a:t>‹nr.›</a:t>
            </a:fld>
            <a:endParaRPr lang="nl-NL"/>
          </a:p>
        </p:txBody>
      </p:sp>
    </p:spTree>
    <p:extLst>
      <p:ext uri="{BB962C8B-B14F-4D97-AF65-F5344CB8AC3E}">
        <p14:creationId xmlns:p14="http://schemas.microsoft.com/office/powerpoint/2010/main" val="3517442689"/>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D799EAC-9755-4615-8932-DE1AF57C937F}" type="datetimeFigureOut">
              <a:rPr lang="nl-NL" smtClean="0"/>
              <a:t>9-12-2020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215B78-71FF-4602-8393-147D14D4EE65}" type="slidenum">
              <a:rPr lang="nl-NL" smtClean="0"/>
              <a:t>‹nr.›</a:t>
            </a:fld>
            <a:endParaRPr lang="nl-NL"/>
          </a:p>
        </p:txBody>
      </p:sp>
    </p:spTree>
    <p:extLst>
      <p:ext uri="{BB962C8B-B14F-4D97-AF65-F5344CB8AC3E}">
        <p14:creationId xmlns:p14="http://schemas.microsoft.com/office/powerpoint/2010/main" val="1589161933"/>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D799EAC-9755-4615-8932-DE1AF57C937F}" type="datetimeFigureOut">
              <a:rPr lang="nl-NL" smtClean="0"/>
              <a:t>9-12-2020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215B78-71FF-4602-8393-147D14D4EE65}" type="slidenum">
              <a:rPr lang="nl-NL" smtClean="0"/>
              <a:t>‹nr.›</a:t>
            </a:fld>
            <a:endParaRPr lang="nl-NL"/>
          </a:p>
        </p:txBody>
      </p:sp>
    </p:spTree>
    <p:extLst>
      <p:ext uri="{BB962C8B-B14F-4D97-AF65-F5344CB8AC3E}">
        <p14:creationId xmlns:p14="http://schemas.microsoft.com/office/powerpoint/2010/main" val="95401078"/>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8D799EAC-9755-4615-8932-DE1AF57C937F}" type="datetimeFigureOut">
              <a:rPr lang="nl-NL" smtClean="0"/>
              <a:t>9-12-2020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215B78-71FF-4602-8393-147D14D4EE65}" type="slidenum">
              <a:rPr lang="nl-NL" smtClean="0"/>
              <a:t>‹nr.›</a:t>
            </a:fld>
            <a:endParaRPr lang="nl-NL"/>
          </a:p>
        </p:txBody>
      </p:sp>
    </p:spTree>
    <p:extLst>
      <p:ext uri="{BB962C8B-B14F-4D97-AF65-F5344CB8AC3E}">
        <p14:creationId xmlns:p14="http://schemas.microsoft.com/office/powerpoint/2010/main" val="3400699445"/>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D799EAC-9755-4615-8932-DE1AF57C937F}" type="datetimeFigureOut">
              <a:rPr lang="nl-NL" smtClean="0"/>
              <a:t>9-12-2020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E215B78-71FF-4602-8393-147D14D4EE65}" type="slidenum">
              <a:rPr lang="nl-NL" smtClean="0"/>
              <a:t>‹nr.›</a:t>
            </a:fld>
            <a:endParaRPr lang="nl-NL"/>
          </a:p>
        </p:txBody>
      </p:sp>
    </p:spTree>
    <p:extLst>
      <p:ext uri="{BB962C8B-B14F-4D97-AF65-F5344CB8AC3E}">
        <p14:creationId xmlns:p14="http://schemas.microsoft.com/office/powerpoint/2010/main" val="3528288809"/>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D799EAC-9755-4615-8932-DE1AF57C937F}" type="datetimeFigureOut">
              <a:rPr lang="nl-NL" smtClean="0"/>
              <a:t>9-12-2020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E215B78-71FF-4602-8393-147D14D4EE65}" type="slidenum">
              <a:rPr lang="nl-NL" smtClean="0"/>
              <a:t>‹nr.›</a:t>
            </a:fld>
            <a:endParaRPr lang="nl-NL"/>
          </a:p>
        </p:txBody>
      </p:sp>
    </p:spTree>
    <p:extLst>
      <p:ext uri="{BB962C8B-B14F-4D97-AF65-F5344CB8AC3E}">
        <p14:creationId xmlns:p14="http://schemas.microsoft.com/office/powerpoint/2010/main" val="3764832385"/>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D799EAC-9755-4615-8932-DE1AF57C937F}" type="datetimeFigureOut">
              <a:rPr lang="nl-NL" smtClean="0"/>
              <a:t>9-12-2020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E215B78-71FF-4602-8393-147D14D4EE65}" type="slidenum">
              <a:rPr lang="nl-NL" smtClean="0"/>
              <a:t>‹nr.›</a:t>
            </a:fld>
            <a:endParaRPr lang="nl-NL"/>
          </a:p>
        </p:txBody>
      </p:sp>
    </p:spTree>
    <p:extLst>
      <p:ext uri="{BB962C8B-B14F-4D97-AF65-F5344CB8AC3E}">
        <p14:creationId xmlns:p14="http://schemas.microsoft.com/office/powerpoint/2010/main" val="1374895563"/>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D799EAC-9755-4615-8932-DE1AF57C937F}" type="datetimeFigureOut">
              <a:rPr lang="nl-NL" smtClean="0"/>
              <a:t>9-12-2020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E215B78-71FF-4602-8393-147D14D4EE65}" type="slidenum">
              <a:rPr lang="nl-NL" smtClean="0"/>
              <a:t>‹nr.›</a:t>
            </a:fld>
            <a:endParaRPr lang="nl-NL"/>
          </a:p>
        </p:txBody>
      </p:sp>
    </p:spTree>
    <p:extLst>
      <p:ext uri="{BB962C8B-B14F-4D97-AF65-F5344CB8AC3E}">
        <p14:creationId xmlns:p14="http://schemas.microsoft.com/office/powerpoint/2010/main" val="1049918236"/>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8D799EAC-9755-4615-8932-DE1AF57C937F}" type="datetimeFigureOut">
              <a:rPr lang="nl-NL" smtClean="0"/>
              <a:t>9-12-2020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E215B78-71FF-4602-8393-147D14D4EE65}" type="slidenum">
              <a:rPr lang="nl-NL" smtClean="0"/>
              <a:t>‹nr.›</a:t>
            </a:fld>
            <a:endParaRPr lang="nl-NL"/>
          </a:p>
        </p:txBody>
      </p:sp>
    </p:spTree>
    <p:extLst>
      <p:ext uri="{BB962C8B-B14F-4D97-AF65-F5344CB8AC3E}">
        <p14:creationId xmlns:p14="http://schemas.microsoft.com/office/powerpoint/2010/main" val="1556716651"/>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8D799EAC-9755-4615-8932-DE1AF57C937F}" type="datetimeFigureOut">
              <a:rPr lang="nl-NL" smtClean="0"/>
              <a:t>9-12-2020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E215B78-71FF-4602-8393-147D14D4EE65}" type="slidenum">
              <a:rPr lang="nl-NL" smtClean="0"/>
              <a:t>‹nr.›</a:t>
            </a:fld>
            <a:endParaRPr lang="nl-NL"/>
          </a:p>
        </p:txBody>
      </p:sp>
    </p:spTree>
    <p:extLst>
      <p:ext uri="{BB962C8B-B14F-4D97-AF65-F5344CB8AC3E}">
        <p14:creationId xmlns:p14="http://schemas.microsoft.com/office/powerpoint/2010/main" val="1258682034"/>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99EAC-9755-4615-8932-DE1AF57C937F}" type="datetimeFigureOut">
              <a:rPr lang="nl-NL" smtClean="0"/>
              <a:t>9-12-2020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15B78-71FF-4602-8393-147D14D4EE65}" type="slidenum">
              <a:rPr lang="nl-NL" smtClean="0"/>
              <a:t>‹nr.›</a:t>
            </a:fld>
            <a:endParaRPr lang="nl-NL"/>
          </a:p>
        </p:txBody>
      </p:sp>
    </p:spTree>
    <p:extLst>
      <p:ext uri="{BB962C8B-B14F-4D97-AF65-F5344CB8AC3E}">
        <p14:creationId xmlns:p14="http://schemas.microsoft.com/office/powerpoint/2010/main" val="751693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mailto:info@symbion-vo.n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p:cNvPicPr>
            <a:picLocks noChangeAspect="1"/>
          </p:cNvPicPr>
          <p:nvPr/>
        </p:nvPicPr>
        <p:blipFill>
          <a:blip r:embed="rId2"/>
          <a:stretch>
            <a:fillRect/>
          </a:stretch>
        </p:blipFill>
        <p:spPr>
          <a:xfrm>
            <a:off x="2703247" y="1954731"/>
            <a:ext cx="2859272" cy="2859272"/>
          </a:xfrm>
          <a:prstGeom prst="rect">
            <a:avLst/>
          </a:prstGeom>
        </p:spPr>
      </p:pic>
      <p:pic>
        <p:nvPicPr>
          <p:cNvPr id="14" name="Afbeelding 13"/>
          <p:cNvPicPr>
            <a:picLocks noChangeAspect="1"/>
          </p:cNvPicPr>
          <p:nvPr/>
        </p:nvPicPr>
        <p:blipFill>
          <a:blip r:embed="rId3"/>
          <a:stretch>
            <a:fillRect/>
          </a:stretch>
        </p:blipFill>
        <p:spPr>
          <a:xfrm>
            <a:off x="8998023" y="4563523"/>
            <a:ext cx="3057525" cy="1495425"/>
          </a:xfrm>
          <a:prstGeom prst="rect">
            <a:avLst/>
          </a:prstGeom>
        </p:spPr>
      </p:pic>
      <p:pic>
        <p:nvPicPr>
          <p:cNvPr id="10" name="Afbeelding 9"/>
          <p:cNvPicPr>
            <a:picLocks noChangeAspect="1"/>
          </p:cNvPicPr>
          <p:nvPr/>
        </p:nvPicPr>
        <p:blipFill>
          <a:blip r:embed="rId4"/>
          <a:stretch>
            <a:fillRect/>
          </a:stretch>
        </p:blipFill>
        <p:spPr>
          <a:xfrm rot="20999683">
            <a:off x="6996689" y="5078921"/>
            <a:ext cx="2428875" cy="1428750"/>
          </a:xfrm>
          <a:prstGeom prst="rect">
            <a:avLst/>
          </a:prstGeom>
        </p:spPr>
      </p:pic>
      <p:sp>
        <p:nvSpPr>
          <p:cNvPr id="4" name="Rechthoek 3"/>
          <p:cNvSpPr/>
          <p:nvPr/>
        </p:nvSpPr>
        <p:spPr>
          <a:xfrm>
            <a:off x="0" y="329384"/>
            <a:ext cx="12191999" cy="2586182"/>
          </a:xfrm>
          <a:prstGeom prst="rect">
            <a:avLst/>
          </a:prstGeom>
          <a:solidFill>
            <a:srgbClr val="00206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b="1" dirty="0" smtClean="0"/>
              <a:t>OPLEIDINGEN WERKEN IN DE WINKEL</a:t>
            </a:r>
            <a:endParaRPr lang="nl-NL" sz="4800" dirty="0"/>
          </a:p>
        </p:txBody>
      </p:sp>
      <p:pic>
        <p:nvPicPr>
          <p:cNvPr id="5" name="Afbeelding 4"/>
          <p:cNvPicPr>
            <a:picLocks noChangeAspect="1"/>
          </p:cNvPicPr>
          <p:nvPr/>
        </p:nvPicPr>
        <p:blipFill>
          <a:blip r:embed="rId5"/>
          <a:stretch>
            <a:fillRect/>
          </a:stretch>
        </p:blipFill>
        <p:spPr>
          <a:xfrm rot="1286641">
            <a:off x="52227" y="4092584"/>
            <a:ext cx="2085975" cy="2190750"/>
          </a:xfrm>
          <a:prstGeom prst="rect">
            <a:avLst/>
          </a:prstGeom>
        </p:spPr>
      </p:pic>
      <p:pic>
        <p:nvPicPr>
          <p:cNvPr id="6" name="Afbeelding 5"/>
          <p:cNvPicPr>
            <a:picLocks noChangeAspect="1"/>
          </p:cNvPicPr>
          <p:nvPr/>
        </p:nvPicPr>
        <p:blipFill>
          <a:blip r:embed="rId6"/>
          <a:stretch>
            <a:fillRect/>
          </a:stretch>
        </p:blipFill>
        <p:spPr>
          <a:xfrm>
            <a:off x="2027553" y="4391228"/>
            <a:ext cx="3810000" cy="2257425"/>
          </a:xfrm>
          <a:prstGeom prst="rect">
            <a:avLst/>
          </a:prstGeom>
        </p:spPr>
      </p:pic>
      <p:pic>
        <p:nvPicPr>
          <p:cNvPr id="8" name="Afbeelding 7"/>
          <p:cNvPicPr>
            <a:picLocks noChangeAspect="1"/>
          </p:cNvPicPr>
          <p:nvPr/>
        </p:nvPicPr>
        <p:blipFill>
          <a:blip r:embed="rId7"/>
          <a:stretch>
            <a:fillRect/>
          </a:stretch>
        </p:blipFill>
        <p:spPr>
          <a:xfrm>
            <a:off x="5484990" y="5236778"/>
            <a:ext cx="1905000" cy="1905000"/>
          </a:xfrm>
          <a:prstGeom prst="rect">
            <a:avLst/>
          </a:prstGeom>
        </p:spPr>
      </p:pic>
      <p:pic>
        <p:nvPicPr>
          <p:cNvPr id="9" name="Afbeelding 8"/>
          <p:cNvPicPr>
            <a:picLocks noChangeAspect="1"/>
          </p:cNvPicPr>
          <p:nvPr/>
        </p:nvPicPr>
        <p:blipFill>
          <a:blip r:embed="rId8"/>
          <a:stretch>
            <a:fillRect/>
          </a:stretch>
        </p:blipFill>
        <p:spPr>
          <a:xfrm>
            <a:off x="9041535" y="5682757"/>
            <a:ext cx="3055505" cy="1332200"/>
          </a:xfrm>
          <a:prstGeom prst="rect">
            <a:avLst/>
          </a:prstGeom>
        </p:spPr>
      </p:pic>
      <p:pic>
        <p:nvPicPr>
          <p:cNvPr id="11" name="Afbeelding 10"/>
          <p:cNvPicPr>
            <a:picLocks noChangeAspect="1"/>
          </p:cNvPicPr>
          <p:nvPr/>
        </p:nvPicPr>
        <p:blipFill>
          <a:blip r:embed="rId9"/>
          <a:stretch>
            <a:fillRect/>
          </a:stretch>
        </p:blipFill>
        <p:spPr>
          <a:xfrm>
            <a:off x="9090659" y="2915566"/>
            <a:ext cx="2619375" cy="1743075"/>
          </a:xfrm>
          <a:prstGeom prst="rect">
            <a:avLst/>
          </a:prstGeom>
        </p:spPr>
      </p:pic>
      <p:pic>
        <p:nvPicPr>
          <p:cNvPr id="12" name="Afbeelding 11"/>
          <p:cNvPicPr>
            <a:picLocks noChangeAspect="1"/>
          </p:cNvPicPr>
          <p:nvPr/>
        </p:nvPicPr>
        <p:blipFill>
          <a:blip r:embed="rId10"/>
          <a:stretch>
            <a:fillRect/>
          </a:stretch>
        </p:blipFill>
        <p:spPr>
          <a:xfrm>
            <a:off x="5856231" y="2991114"/>
            <a:ext cx="3067518" cy="1314915"/>
          </a:xfrm>
          <a:prstGeom prst="rect">
            <a:avLst/>
          </a:prstGeom>
        </p:spPr>
      </p:pic>
      <p:sp>
        <p:nvSpPr>
          <p:cNvPr id="13" name="AutoShape 2" descr="Coop (Nederlandse supermarkt)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8" name="Picture 4" descr="Wibr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677" y="2915566"/>
            <a:ext cx="2101450" cy="1105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160389"/>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timing>
    <p:tnLst>
      <p:par>
        <p:cTn id="1" dur="indefinite" restart="never" nodeType="tmRoot"/>
      </p:par>
    </p:tnLst>
  </p:timing>
  <p:extLst mod="1">
    <p:ext uri="{E180D4A7-C9FB-4DFB-919C-405C955672EB}">
      <p14:showEvtLst xmlns:p14="http://schemas.microsoft.com/office/powerpoint/2010/main">
        <p14:playEvt time="3497" objId="4"/>
        <p14:stopEvt time="12622" objId="4"/>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838200" y="120073"/>
            <a:ext cx="5181600" cy="6520872"/>
          </a:xfrm>
        </p:spPr>
        <p:txBody>
          <a:bodyPr>
            <a:normAutofit/>
          </a:bodyPr>
          <a:lstStyle/>
          <a:p>
            <a:r>
              <a:rPr lang="nl-NL" dirty="0" smtClean="0"/>
              <a:t>De </a:t>
            </a:r>
            <a:r>
              <a:rPr lang="nl-NL" dirty="0"/>
              <a:t>detailhandel is veruit de grootste bedrijfstak in onze regio en veel leerlingen van Symbion lopen stage in een winkel. </a:t>
            </a:r>
            <a:br>
              <a:rPr lang="nl-NL" dirty="0"/>
            </a:br>
            <a:r>
              <a:rPr lang="nl-NL" dirty="0"/>
              <a:t>Om de kans na de stage werk te krijgen in de detailhandel te vergroten, worden de opleidingen </a:t>
            </a:r>
            <a:r>
              <a:rPr lang="nl-NL" dirty="0" smtClean="0"/>
              <a:t>SVA1 en SVA2 </a:t>
            </a:r>
            <a:r>
              <a:rPr lang="nl-NL" dirty="0"/>
              <a:t>Werken in de winkel aangeboden.</a:t>
            </a:r>
          </a:p>
          <a:p>
            <a:r>
              <a:rPr lang="nl-NL" dirty="0"/>
              <a:t>Met als resultaat dat veel leerlingen een </a:t>
            </a:r>
            <a:r>
              <a:rPr lang="nl-NL" dirty="0" smtClean="0"/>
              <a:t>bijbaan hebben </a:t>
            </a:r>
            <a:r>
              <a:rPr lang="nl-NL" dirty="0"/>
              <a:t>in een winkel of dankzij de opleiding uiteindelijk </a:t>
            </a:r>
            <a:r>
              <a:rPr lang="nl-NL" dirty="0" smtClean="0"/>
              <a:t>vast werk vinden.</a:t>
            </a:r>
            <a:endParaRPr lang="nl-NL" dirty="0"/>
          </a:p>
        </p:txBody>
      </p:sp>
      <p:sp>
        <p:nvSpPr>
          <p:cNvPr id="8" name="Rechthoek 7"/>
          <p:cNvSpPr/>
          <p:nvPr/>
        </p:nvSpPr>
        <p:spPr>
          <a:xfrm rot="5400000">
            <a:off x="5288600" y="2716275"/>
            <a:ext cx="6858002" cy="142545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b="1" dirty="0" smtClean="0"/>
              <a:t>WAAROM?</a:t>
            </a:r>
            <a:endParaRPr lang="nl-NL" sz="4800" dirty="0"/>
          </a:p>
        </p:txBody>
      </p:sp>
      <p:pic>
        <p:nvPicPr>
          <p:cNvPr id="4" name="Afbeelding 3"/>
          <p:cNvPicPr>
            <a:picLocks noChangeAspect="1"/>
          </p:cNvPicPr>
          <p:nvPr/>
        </p:nvPicPr>
        <p:blipFill>
          <a:blip r:embed="rId2"/>
          <a:stretch>
            <a:fillRect/>
          </a:stretch>
        </p:blipFill>
        <p:spPr>
          <a:xfrm>
            <a:off x="9524691" y="4382346"/>
            <a:ext cx="2859272" cy="2859272"/>
          </a:xfrm>
          <a:prstGeom prst="rect">
            <a:avLst/>
          </a:prstGeom>
        </p:spPr>
      </p:pic>
      <p:pic>
        <p:nvPicPr>
          <p:cNvPr id="5" name="Afbeelding 4"/>
          <p:cNvPicPr>
            <a:picLocks noChangeAspect="1"/>
          </p:cNvPicPr>
          <p:nvPr/>
        </p:nvPicPr>
        <p:blipFill>
          <a:blip r:embed="rId3"/>
          <a:stretch>
            <a:fillRect/>
          </a:stretch>
        </p:blipFill>
        <p:spPr>
          <a:xfrm>
            <a:off x="9649690" y="-434111"/>
            <a:ext cx="2734273" cy="2734273"/>
          </a:xfrm>
          <a:prstGeom prst="rect">
            <a:avLst/>
          </a:prstGeom>
        </p:spPr>
      </p:pic>
      <p:pic>
        <p:nvPicPr>
          <p:cNvPr id="7" name="Afbeelding 6"/>
          <p:cNvPicPr>
            <a:picLocks noChangeAspect="1"/>
          </p:cNvPicPr>
          <p:nvPr/>
        </p:nvPicPr>
        <p:blipFill>
          <a:blip r:embed="rId4"/>
          <a:stretch>
            <a:fillRect/>
          </a:stretch>
        </p:blipFill>
        <p:spPr>
          <a:xfrm>
            <a:off x="10048009" y="2569710"/>
            <a:ext cx="1812636" cy="1812636"/>
          </a:xfrm>
          <a:prstGeom prst="rect">
            <a:avLst/>
          </a:prstGeom>
        </p:spPr>
      </p:pic>
    </p:spTree>
    <p:extLst>
      <p:ext uri="{BB962C8B-B14F-4D97-AF65-F5344CB8AC3E}">
        <p14:creationId xmlns:p14="http://schemas.microsoft.com/office/powerpoint/2010/main" val="4144703490"/>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timing>
    <p:tnLst>
      <p:par>
        <p:cTn id="1" dur="indefinite" restart="never" nodeType="tmRoot"/>
      </p:par>
    </p:tnLst>
  </p:timing>
  <p:extLst mod="1">
    <p:ext uri="{E180D4A7-C9FB-4DFB-919C-405C955672EB}">
      <p14:showEvtLst xmlns:p14="http://schemas.microsoft.com/office/powerpoint/2010/main">
        <p14:playEvt time="201" objId="5"/>
        <p14:stopEvt time="29832" objId="5"/>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p:txBody>
          <a:bodyPr>
            <a:normAutofit fontScale="70000" lnSpcReduction="20000"/>
          </a:bodyPr>
          <a:lstStyle/>
          <a:p>
            <a:r>
              <a:rPr lang="nl-NL" sz="3200" i="1" dirty="0"/>
              <a:t>O</a:t>
            </a:r>
            <a:r>
              <a:rPr lang="nl-NL" sz="3200" i="1" dirty="0" smtClean="0"/>
              <a:t>ngeveer </a:t>
            </a:r>
            <a:r>
              <a:rPr lang="nl-NL" sz="3200" i="1" dirty="0" smtClean="0"/>
              <a:t>3 </a:t>
            </a:r>
            <a:r>
              <a:rPr lang="nl-NL" sz="3200" i="1" dirty="0" smtClean="0"/>
              <a:t>uur uitleg over en werken aan theorie</a:t>
            </a:r>
          </a:p>
          <a:p>
            <a:r>
              <a:rPr lang="nl-NL" sz="3200" i="1" dirty="0" smtClean="0"/>
              <a:t>Werken </a:t>
            </a:r>
            <a:r>
              <a:rPr lang="nl-NL" sz="3200" i="1" dirty="0" smtClean="0"/>
              <a:t>aan de certificeringseisen bij het stageadres.</a:t>
            </a:r>
          </a:p>
          <a:p>
            <a:endParaRPr lang="nl-NL" dirty="0" smtClean="0"/>
          </a:p>
          <a:p>
            <a:endParaRPr lang="nl-NL" dirty="0" smtClean="0"/>
          </a:p>
          <a:p>
            <a:endParaRPr lang="nl-NL" dirty="0"/>
          </a:p>
        </p:txBody>
      </p:sp>
      <p:sp>
        <p:nvSpPr>
          <p:cNvPr id="4" name="Tijdelijke aanduiding voor inhoud 3"/>
          <p:cNvSpPr>
            <a:spLocks noGrp="1"/>
          </p:cNvSpPr>
          <p:nvPr>
            <p:ph sz="half" idx="2"/>
          </p:nvPr>
        </p:nvSpPr>
        <p:spPr>
          <a:xfrm>
            <a:off x="6172200" y="441434"/>
            <a:ext cx="5181600" cy="6327227"/>
          </a:xfrm>
        </p:spPr>
        <p:txBody>
          <a:bodyPr>
            <a:normAutofit fontScale="70000" lnSpcReduction="20000"/>
          </a:bodyPr>
          <a:lstStyle/>
          <a:p>
            <a:r>
              <a:rPr lang="nl-NL" dirty="0"/>
              <a:t>Dagelijks is er heel veel werk in de winkel. </a:t>
            </a:r>
            <a:br>
              <a:rPr lang="nl-NL" dirty="0"/>
            </a:br>
            <a:r>
              <a:rPr lang="nl-NL" dirty="0"/>
              <a:t>Er worden goederen geleverd en deze moeten worden uitgepakt en verkoop klaar gemaakt om in de winkel verwerkt te kunnen worden. Daar moet het al dan niet </a:t>
            </a:r>
            <a:r>
              <a:rPr lang="nl-NL" b="1" dirty="0"/>
              <a:t>FIFO</a:t>
            </a:r>
            <a:r>
              <a:rPr lang="nl-NL" dirty="0"/>
              <a:t> gevuld worden in schone vakken en het verpakkingsmateriaal moet vervolgens worden gescheiden en afgevoerd. Ondertussen moet je ook nog eens vriendelijk klanten te woord staan.</a:t>
            </a:r>
          </a:p>
          <a:p>
            <a:r>
              <a:rPr lang="nl-NL" dirty="0" smtClean="0"/>
              <a:t>Het </a:t>
            </a:r>
            <a:r>
              <a:rPr lang="nl-NL" dirty="0"/>
              <a:t>studiemateriaal bestaat uit een theorie/ opdrachten map. De theorie wordt klassikaal behandeld en de leerling werkt in eigen tempo aan de theorie opdrachten. De opdrachten map bevat opdrachten waaraan begonnen kan worden zodra de theorie is behandeld. </a:t>
            </a:r>
          </a:p>
          <a:p>
            <a:r>
              <a:rPr lang="nl-NL" dirty="0"/>
              <a:t>De opleidingen bestaan uit werken in een theorieboek en het maken van praktijkopdrachten op school en op stage. De opleidingen worden afgesloten met een praktijkexamen. </a:t>
            </a:r>
            <a:endParaRPr lang="nl-NL" dirty="0" smtClean="0"/>
          </a:p>
          <a:p>
            <a:r>
              <a:rPr lang="nl-NL" dirty="0" smtClean="0"/>
              <a:t>Voor </a:t>
            </a:r>
            <a:r>
              <a:rPr lang="nl-NL" dirty="0"/>
              <a:t>de SVA 1 leerlingen vindt deze plaats bij een bedrijf waar de leerlingen gezamenlijk hebben geoefend of bij het eigen stageadres. Voor de SVA2 leerlingen gebeurt dit bij het eigen stageadres. </a:t>
            </a:r>
          </a:p>
          <a:p>
            <a:pPr marL="0" indent="0">
              <a:buNone/>
            </a:pPr>
            <a:endParaRPr lang="nl-NL" dirty="0" smtClean="0"/>
          </a:p>
        </p:txBody>
      </p:sp>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0" name="Rechthoek 9"/>
          <p:cNvSpPr/>
          <p:nvPr/>
        </p:nvSpPr>
        <p:spPr>
          <a:xfrm>
            <a:off x="0" y="3546763"/>
            <a:ext cx="6019799" cy="241992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smtClean="0"/>
              <a:t>WAT GA JE DOEN?</a:t>
            </a:r>
            <a:endParaRPr lang="nl-NL" sz="4800" dirty="0"/>
          </a:p>
        </p:txBody>
      </p:sp>
      <p:pic>
        <p:nvPicPr>
          <p:cNvPr id="2" name="Afbeelding 1"/>
          <p:cNvPicPr>
            <a:picLocks noChangeAspect="1"/>
          </p:cNvPicPr>
          <p:nvPr/>
        </p:nvPicPr>
        <p:blipFill>
          <a:blip r:embed="rId2"/>
          <a:stretch>
            <a:fillRect/>
          </a:stretch>
        </p:blipFill>
        <p:spPr>
          <a:xfrm>
            <a:off x="217632" y="102321"/>
            <a:ext cx="2707631" cy="1039091"/>
          </a:xfrm>
          <a:prstGeom prst="rect">
            <a:avLst/>
          </a:prstGeom>
        </p:spPr>
      </p:pic>
    </p:spTree>
    <p:extLst>
      <p:ext uri="{BB962C8B-B14F-4D97-AF65-F5344CB8AC3E}">
        <p14:creationId xmlns:p14="http://schemas.microsoft.com/office/powerpoint/2010/main" val="2853227333"/>
      </p:ext>
    </p:extLst>
  </p:cSld>
  <p:clrMapOvr>
    <a:masterClrMapping/>
  </p:clrMapOvr>
  <mc:AlternateContent xmlns:mc="http://schemas.openxmlformats.org/markup-compatibility/2006" xmlns:p14="http://schemas.microsoft.com/office/powerpoint/2010/main">
    <mc:Choice Requires="p14">
      <p:transition spd="slow" p14:dur="1500" advClick="0" advTm="75000">
        <p:split orient="vert"/>
      </p:transition>
    </mc:Choice>
    <mc:Fallback xmlns="">
      <p:transition spd="slow" advClick="0" advTm="75000">
        <p:split orient="vert"/>
      </p:transition>
    </mc:Fallback>
  </mc:AlternateContent>
  <p:timing>
    <p:tnLst>
      <p:par>
        <p:cTn id="1" dur="indefinite" restart="never" nodeType="tmRoot"/>
      </p:par>
    </p:tnLst>
  </p:timing>
  <p:extLst mod="1">
    <p:ext uri="{E180D4A7-C9FB-4DFB-919C-405C955672EB}">
      <p14:showEvtLst xmlns:p14="http://schemas.microsoft.com/office/powerpoint/2010/main">
        <p14:playEvt time="1997" objId="6"/>
        <p14:stopEvt time="76963" objId="6"/>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2645136" y="4607430"/>
            <a:ext cx="3006848" cy="2054659"/>
          </a:xfrm>
          <a:prstGeom prst="rect">
            <a:avLst/>
          </a:prstGeom>
        </p:spPr>
      </p:pic>
      <p:sp>
        <p:nvSpPr>
          <p:cNvPr id="3" name="Tijdelijke aanduiding voor inhoud 2"/>
          <p:cNvSpPr>
            <a:spLocks noGrp="1"/>
          </p:cNvSpPr>
          <p:nvPr>
            <p:ph sz="half" idx="1"/>
          </p:nvPr>
        </p:nvSpPr>
        <p:spPr>
          <a:xfrm>
            <a:off x="838200" y="1825625"/>
            <a:ext cx="5334000" cy="4351338"/>
          </a:xfrm>
        </p:spPr>
        <p:txBody>
          <a:bodyPr/>
          <a:lstStyle/>
          <a:p>
            <a:r>
              <a:rPr lang="nl-NL" dirty="0"/>
              <a:t>De </a:t>
            </a:r>
            <a:r>
              <a:rPr lang="nl-NL" dirty="0" smtClean="0"/>
              <a:t>SVA 1 en SVA2 opleidingen Werken </a:t>
            </a:r>
            <a:r>
              <a:rPr lang="nl-NL" dirty="0" smtClean="0"/>
              <a:t>in de winkel worden </a:t>
            </a:r>
            <a:r>
              <a:rPr lang="nl-NL" dirty="0" smtClean="0"/>
              <a:t>1 </a:t>
            </a:r>
            <a:r>
              <a:rPr lang="nl-NL" dirty="0" smtClean="0"/>
              <a:t>dagdeel </a:t>
            </a:r>
            <a:r>
              <a:rPr lang="nl-NL" dirty="0" smtClean="0"/>
              <a:t>in de week gegeven gedurende het hele schooljaar.</a:t>
            </a:r>
            <a:endParaRPr lang="nl-NL" dirty="0"/>
          </a:p>
        </p:txBody>
      </p:sp>
      <p:sp>
        <p:nvSpPr>
          <p:cNvPr id="4" name="Tijdelijke aanduiding voor inhoud 3"/>
          <p:cNvSpPr>
            <a:spLocks noGrp="1"/>
          </p:cNvSpPr>
          <p:nvPr>
            <p:ph sz="half" idx="2"/>
          </p:nvPr>
        </p:nvSpPr>
        <p:spPr>
          <a:xfrm>
            <a:off x="6172200" y="1825625"/>
            <a:ext cx="5462752" cy="4351338"/>
          </a:xfrm>
        </p:spPr>
        <p:txBody>
          <a:bodyPr/>
          <a:lstStyle/>
          <a:p>
            <a:r>
              <a:rPr lang="nl-NL" dirty="0" smtClean="0"/>
              <a:t>De opleidingen worden aan het einde van het schooljaar afgesloten </a:t>
            </a:r>
            <a:r>
              <a:rPr lang="nl-NL" dirty="0"/>
              <a:t>met </a:t>
            </a:r>
            <a:r>
              <a:rPr lang="nl-NL" dirty="0" smtClean="0"/>
              <a:t>het praktijkexamen bij het stagebedrijf. </a:t>
            </a:r>
          </a:p>
        </p:txBody>
      </p:sp>
      <p:sp>
        <p:nvSpPr>
          <p:cNvPr id="11" name="Rechthoek 10"/>
          <p:cNvSpPr/>
          <p:nvPr/>
        </p:nvSpPr>
        <p:spPr>
          <a:xfrm>
            <a:off x="6243782" y="5560291"/>
            <a:ext cx="5948218" cy="92363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dirty="0" smtClean="0"/>
              <a:t>HOELANG?</a:t>
            </a:r>
            <a:endParaRPr lang="nl-NL" sz="4400" dirty="0"/>
          </a:p>
        </p:txBody>
      </p:sp>
      <p:pic>
        <p:nvPicPr>
          <p:cNvPr id="2" name="Afbeelding 1"/>
          <p:cNvPicPr>
            <a:picLocks noChangeAspect="1"/>
          </p:cNvPicPr>
          <p:nvPr/>
        </p:nvPicPr>
        <p:blipFill>
          <a:blip r:embed="rId3"/>
          <a:stretch>
            <a:fillRect/>
          </a:stretch>
        </p:blipFill>
        <p:spPr>
          <a:xfrm>
            <a:off x="766618" y="4440204"/>
            <a:ext cx="3103418" cy="652351"/>
          </a:xfrm>
          <a:prstGeom prst="rect">
            <a:avLst/>
          </a:prstGeom>
        </p:spPr>
      </p:pic>
    </p:spTree>
    <p:extLst>
      <p:ext uri="{BB962C8B-B14F-4D97-AF65-F5344CB8AC3E}">
        <p14:creationId xmlns:p14="http://schemas.microsoft.com/office/powerpoint/2010/main" val="3842415129"/>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timing>
    <p:tnLst>
      <p:par>
        <p:cTn id="1" dur="indefinite" restart="never" nodeType="tmRoot"/>
      </p:par>
    </p:tnLst>
  </p:timing>
  <p:extLst mod="1">
    <p:ext uri="{E180D4A7-C9FB-4DFB-919C-405C955672EB}">
      <p14:showEvtLst xmlns:p14="http://schemas.microsoft.com/office/powerpoint/2010/main">
        <p14:playEvt time="1316" objId="5"/>
        <p14:stopEvt time="14276" objId="5"/>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838199" y="1825625"/>
            <a:ext cx="7169727" cy="4351338"/>
          </a:xfrm>
        </p:spPr>
        <p:txBody>
          <a:bodyPr>
            <a:normAutofit fontScale="92500" lnSpcReduction="20000"/>
          </a:bodyPr>
          <a:lstStyle/>
          <a:p>
            <a:endParaRPr lang="nl-NL" dirty="0" smtClean="0"/>
          </a:p>
          <a:p>
            <a:endParaRPr lang="nl-NL" dirty="0"/>
          </a:p>
          <a:p>
            <a:endParaRPr lang="nl-NL" dirty="0" smtClean="0"/>
          </a:p>
          <a:p>
            <a:pPr marL="0" indent="0">
              <a:buNone/>
            </a:pPr>
            <a:endParaRPr lang="nl-NL" dirty="0" smtClean="0"/>
          </a:p>
          <a:p>
            <a:r>
              <a:rPr lang="nl-NL" b="1" dirty="0" smtClean="0"/>
              <a:t>Leerjaar 4</a:t>
            </a:r>
            <a:r>
              <a:rPr lang="nl-NL" dirty="0" smtClean="0"/>
              <a:t>: SVA1</a:t>
            </a:r>
            <a:r>
              <a:rPr lang="nl-NL" dirty="0"/>
              <a:t>: </a:t>
            </a:r>
            <a:r>
              <a:rPr lang="nl-NL" dirty="0" smtClean="0"/>
              <a:t>Werken in </a:t>
            </a:r>
            <a:r>
              <a:rPr lang="nl-NL" dirty="0" smtClean="0"/>
              <a:t>de winkel</a:t>
            </a:r>
            <a:endParaRPr lang="nl-NL" dirty="0" smtClean="0"/>
          </a:p>
          <a:p>
            <a:r>
              <a:rPr lang="nl-NL" b="1" dirty="0" smtClean="0"/>
              <a:t>Leerjaar 5</a:t>
            </a:r>
            <a:r>
              <a:rPr lang="nl-NL" dirty="0" smtClean="0"/>
              <a:t>: SVA2</a:t>
            </a:r>
            <a:r>
              <a:rPr lang="nl-NL" dirty="0"/>
              <a:t>: Werken in </a:t>
            </a:r>
            <a:r>
              <a:rPr lang="nl-NL" dirty="0" smtClean="0"/>
              <a:t>de winkel</a:t>
            </a:r>
            <a:endParaRPr lang="nl-NL" dirty="0"/>
          </a:p>
          <a:p>
            <a:endParaRPr lang="nl-NL" dirty="0" smtClean="0"/>
          </a:p>
          <a:p>
            <a:r>
              <a:rPr lang="nl-NL" b="1" i="1" dirty="0" smtClean="0"/>
              <a:t>Vervolgopleiding leerjaar 6:</a:t>
            </a:r>
            <a:r>
              <a:rPr lang="nl-NL" dirty="0"/>
              <a:t/>
            </a:r>
            <a:br>
              <a:rPr lang="nl-NL" dirty="0"/>
            </a:br>
            <a:r>
              <a:rPr lang="nl-NL" dirty="0"/>
              <a:t>Entree opleiding </a:t>
            </a:r>
            <a:r>
              <a:rPr lang="nl-NL" dirty="0" smtClean="0"/>
              <a:t>MBO Niv.1 </a:t>
            </a:r>
            <a:r>
              <a:rPr lang="nl-NL" dirty="0"/>
              <a:t>D</a:t>
            </a:r>
            <a:r>
              <a:rPr lang="nl-NL" dirty="0" smtClean="0"/>
              <a:t>etailhandel</a:t>
            </a:r>
            <a:endParaRPr lang="nl-NL" dirty="0"/>
          </a:p>
          <a:p>
            <a:r>
              <a:rPr lang="nl-NL" dirty="0" smtClean="0"/>
              <a:t>Aanvullende opleidingen </a:t>
            </a:r>
            <a:r>
              <a:rPr lang="nl-NL" dirty="0"/>
              <a:t>bij </a:t>
            </a:r>
            <a:r>
              <a:rPr lang="nl-NL" dirty="0" smtClean="0"/>
              <a:t>Symbion:</a:t>
            </a:r>
          </a:p>
          <a:p>
            <a:pPr lvl="1"/>
            <a:r>
              <a:rPr lang="nl-NL" dirty="0" smtClean="0"/>
              <a:t>heftruck</a:t>
            </a:r>
            <a:endParaRPr lang="nl-NL" dirty="0" smtClean="0"/>
          </a:p>
        </p:txBody>
      </p:sp>
      <p:sp>
        <p:nvSpPr>
          <p:cNvPr id="9" name="Rechthoek 8"/>
          <p:cNvSpPr/>
          <p:nvPr/>
        </p:nvSpPr>
        <p:spPr>
          <a:xfrm>
            <a:off x="0" y="701964"/>
            <a:ext cx="12191999" cy="11236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b="1" dirty="0" smtClean="0"/>
              <a:t>DE LEERLIJN</a:t>
            </a:r>
            <a:endParaRPr lang="nl-NL" sz="4800" dirty="0"/>
          </a:p>
        </p:txBody>
      </p:sp>
      <p:pic>
        <p:nvPicPr>
          <p:cNvPr id="2" name="Afbeelding 1"/>
          <p:cNvPicPr>
            <a:picLocks noChangeAspect="1"/>
          </p:cNvPicPr>
          <p:nvPr/>
        </p:nvPicPr>
        <p:blipFill>
          <a:blip r:embed="rId2"/>
          <a:stretch>
            <a:fillRect/>
          </a:stretch>
        </p:blipFill>
        <p:spPr>
          <a:xfrm>
            <a:off x="7790873" y="5329382"/>
            <a:ext cx="3509818" cy="1016000"/>
          </a:xfrm>
          <a:prstGeom prst="rect">
            <a:avLst/>
          </a:prstGeom>
        </p:spPr>
      </p:pic>
      <p:pic>
        <p:nvPicPr>
          <p:cNvPr id="4" name="Afbeelding 3"/>
          <p:cNvPicPr>
            <a:picLocks noChangeAspect="1"/>
          </p:cNvPicPr>
          <p:nvPr/>
        </p:nvPicPr>
        <p:blipFill>
          <a:blip r:embed="rId3"/>
          <a:stretch>
            <a:fillRect/>
          </a:stretch>
        </p:blipFill>
        <p:spPr>
          <a:xfrm>
            <a:off x="7930442" y="2276764"/>
            <a:ext cx="2887938" cy="2326146"/>
          </a:xfrm>
          <a:prstGeom prst="rect">
            <a:avLst/>
          </a:prstGeom>
        </p:spPr>
      </p:pic>
    </p:spTree>
    <p:extLst>
      <p:ext uri="{BB962C8B-B14F-4D97-AF65-F5344CB8AC3E}">
        <p14:creationId xmlns:p14="http://schemas.microsoft.com/office/powerpoint/2010/main" val="726717116"/>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timing>
    <p:tnLst>
      <p:par>
        <p:cTn id="1" dur="indefinite" restart="never" nodeType="tmRoot"/>
      </p:par>
    </p:tnLst>
  </p:timing>
  <p:extLst mod="1">
    <p:ext uri="{E180D4A7-C9FB-4DFB-919C-405C955672EB}">
      <p14:showEvtLst xmlns:p14="http://schemas.microsoft.com/office/powerpoint/2010/main">
        <p14:playEvt time="2457" objId="4"/>
        <p14:stopEvt time="29335" objId="4"/>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p:txBody>
          <a:bodyPr>
            <a:normAutofit fontScale="77500" lnSpcReduction="20000"/>
          </a:bodyPr>
          <a:lstStyle/>
          <a:p>
            <a:r>
              <a:rPr lang="nl-NL" sz="4300" dirty="0" smtClean="0"/>
              <a:t>Voorwaarden</a:t>
            </a:r>
          </a:p>
          <a:p>
            <a:r>
              <a:rPr lang="nl-NL" dirty="0"/>
              <a:t>Voor de SVA1 opleiding hebben de leerlingen in leerjaar aangetoond de opleiding te willen en te kunnen volgen d.m.v. de Meesterproef</a:t>
            </a:r>
          </a:p>
          <a:p>
            <a:r>
              <a:rPr lang="nl-NL" dirty="0"/>
              <a:t>Voor de SVA2 opleiding is het noodzakelijk dat de leerlingen de SVA 1 opleiding werken in de winkel, beheren schoolmagazijn of schoonmaak hebben afgerond. Voor de Entree opleiding moeten SVA1 en SVA2 zijn afgerond.</a:t>
            </a:r>
          </a:p>
          <a:p>
            <a:r>
              <a:rPr lang="nl-NL" dirty="0"/>
              <a:t>Leerlingen lopen individueel stage in de detailhandel of groothandel waar (ingeval van SVA2 en Entree) aan het einde van de opleiding het praktijkexamen wordt afgenomen.</a:t>
            </a:r>
          </a:p>
        </p:txBody>
      </p:sp>
      <p:sp>
        <p:nvSpPr>
          <p:cNvPr id="4" name="Tijdelijke aanduiding voor inhoud 3"/>
          <p:cNvSpPr>
            <a:spLocks noGrp="1"/>
          </p:cNvSpPr>
          <p:nvPr>
            <p:ph sz="half" idx="2"/>
          </p:nvPr>
        </p:nvSpPr>
        <p:spPr/>
        <p:txBody>
          <a:bodyPr>
            <a:normAutofit fontScale="77500" lnSpcReduction="20000"/>
          </a:bodyPr>
          <a:lstStyle/>
          <a:p>
            <a:r>
              <a:rPr lang="nl-NL" sz="4300" dirty="0" smtClean="0"/>
              <a:t>Kwaliteiten:</a:t>
            </a:r>
            <a:r>
              <a:rPr lang="nl-NL" dirty="0"/>
              <a:t>	</a:t>
            </a:r>
          </a:p>
          <a:p>
            <a:r>
              <a:rPr lang="nl-NL" dirty="0"/>
              <a:t>Onder andere: </a:t>
            </a:r>
            <a:endParaRPr lang="nl-NL" dirty="0" smtClean="0"/>
          </a:p>
          <a:p>
            <a:r>
              <a:rPr lang="nl-NL" dirty="0" smtClean="0"/>
              <a:t>Kunnen </a:t>
            </a:r>
            <a:r>
              <a:rPr lang="nl-NL" dirty="0"/>
              <a:t>samenwerken </a:t>
            </a:r>
            <a:r>
              <a:rPr lang="nl-NL" dirty="0" smtClean="0"/>
              <a:t> </a:t>
            </a:r>
          </a:p>
          <a:p>
            <a:r>
              <a:rPr lang="nl-NL" dirty="0" smtClean="0"/>
              <a:t>Overleggen</a:t>
            </a:r>
            <a:r>
              <a:rPr lang="nl-NL" dirty="0"/>
              <a:t>, </a:t>
            </a:r>
            <a:endParaRPr lang="nl-NL" dirty="0" smtClean="0"/>
          </a:p>
          <a:p>
            <a:r>
              <a:rPr lang="nl-NL" dirty="0"/>
              <a:t>O</a:t>
            </a:r>
            <a:r>
              <a:rPr lang="nl-NL" dirty="0" smtClean="0"/>
              <a:t>mgaan </a:t>
            </a:r>
            <a:r>
              <a:rPr lang="nl-NL" dirty="0"/>
              <a:t>met anderen, </a:t>
            </a:r>
            <a:endParaRPr lang="nl-NL" dirty="0" smtClean="0"/>
          </a:p>
          <a:p>
            <a:r>
              <a:rPr lang="nl-NL" dirty="0"/>
              <a:t>L</a:t>
            </a:r>
            <a:r>
              <a:rPr lang="nl-NL" dirty="0" smtClean="0"/>
              <a:t>uisteren</a:t>
            </a:r>
            <a:r>
              <a:rPr lang="nl-NL" dirty="0"/>
              <a:t>, </a:t>
            </a:r>
            <a:endParaRPr lang="nl-NL" dirty="0" smtClean="0"/>
          </a:p>
          <a:p>
            <a:r>
              <a:rPr lang="nl-NL" dirty="0"/>
              <a:t>K</a:t>
            </a:r>
            <a:r>
              <a:rPr lang="nl-NL" dirty="0" smtClean="0"/>
              <a:t>lantvriendelijk </a:t>
            </a:r>
          </a:p>
          <a:p>
            <a:r>
              <a:rPr lang="nl-NL" dirty="0" smtClean="0"/>
              <a:t>Nauwkeurig </a:t>
            </a:r>
            <a:r>
              <a:rPr lang="nl-NL" dirty="0" smtClean="0"/>
              <a:t>werken</a:t>
            </a:r>
          </a:p>
          <a:p>
            <a:r>
              <a:rPr lang="nl-NL" dirty="0"/>
              <a:t>Z</a:t>
            </a:r>
            <a:r>
              <a:rPr lang="nl-NL" dirty="0" smtClean="0"/>
              <a:t>elfstandig </a:t>
            </a:r>
            <a:r>
              <a:rPr lang="nl-NL" dirty="0"/>
              <a:t>werken </a:t>
            </a:r>
            <a:endParaRPr lang="nl-NL" dirty="0" smtClean="0"/>
          </a:p>
          <a:p>
            <a:r>
              <a:rPr lang="nl-NL" dirty="0" smtClean="0"/>
              <a:t>Omgaan </a:t>
            </a:r>
            <a:r>
              <a:rPr lang="nl-NL" dirty="0"/>
              <a:t>met kritiek.</a:t>
            </a:r>
          </a:p>
          <a:p>
            <a:endParaRPr lang="nl-NL" dirty="0"/>
          </a:p>
        </p:txBody>
      </p:sp>
      <p:sp>
        <p:nvSpPr>
          <p:cNvPr id="6" name="Rechthoek 5"/>
          <p:cNvSpPr/>
          <p:nvPr/>
        </p:nvSpPr>
        <p:spPr>
          <a:xfrm>
            <a:off x="0" y="0"/>
            <a:ext cx="12191999" cy="169025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b="1" dirty="0" smtClean="0"/>
              <a:t>VOORWAARDEN EN BENODIGDE KWALITEITEN</a:t>
            </a:r>
            <a:endParaRPr lang="nl-NL" sz="4800" dirty="0"/>
          </a:p>
        </p:txBody>
      </p:sp>
      <p:pic>
        <p:nvPicPr>
          <p:cNvPr id="2" name="Afbeelding 1"/>
          <p:cNvPicPr>
            <a:picLocks noChangeAspect="1"/>
          </p:cNvPicPr>
          <p:nvPr/>
        </p:nvPicPr>
        <p:blipFill>
          <a:blip r:embed="rId2"/>
          <a:stretch>
            <a:fillRect/>
          </a:stretch>
        </p:blipFill>
        <p:spPr>
          <a:xfrm rot="575673">
            <a:off x="9054885" y="3362036"/>
            <a:ext cx="2668042" cy="2382780"/>
          </a:xfrm>
          <a:prstGeom prst="rect">
            <a:avLst/>
          </a:prstGeom>
        </p:spPr>
      </p:pic>
    </p:spTree>
    <p:extLst>
      <p:ext uri="{BB962C8B-B14F-4D97-AF65-F5344CB8AC3E}">
        <p14:creationId xmlns:p14="http://schemas.microsoft.com/office/powerpoint/2010/main" val="372085182"/>
      </p:ext>
    </p:extLst>
  </p:cSld>
  <p:clrMapOvr>
    <a:masterClrMapping/>
  </p:clrMapOvr>
  <mc:AlternateContent xmlns:mc="http://schemas.openxmlformats.org/markup-compatibility/2006" xmlns:p14="http://schemas.microsoft.com/office/powerpoint/2010/main">
    <mc:Choice Requires="p14">
      <p:transition spd="slow" p14:dur="1500" advClick="0" advTm="80000">
        <p:split orient="vert"/>
      </p:transition>
    </mc:Choice>
    <mc:Fallback xmlns="">
      <p:transition spd="slow" advClick="0" advTm="80000">
        <p:split orient="vert"/>
      </p:transition>
    </mc:Fallback>
  </mc:AlternateContent>
  <p:timing>
    <p:tnLst>
      <p:par>
        <p:cTn id="1" dur="indefinite" restart="never" nodeType="tmRoot"/>
      </p:par>
    </p:tnLst>
  </p:timing>
  <p:extLst mod="1">
    <p:ext uri="{E180D4A7-C9FB-4DFB-919C-405C955672EB}">
      <p14:showEvtLst xmlns:p14="http://schemas.microsoft.com/office/powerpoint/2010/main">
        <p14:playEvt time="1745" objId="5"/>
        <p14:stopEvt time="51535" objId="5"/>
        <p14:playEvt time="53401" objId="6"/>
        <p14:stopEvt time="75486" objId="6"/>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838200" y="452583"/>
            <a:ext cx="5181600" cy="2179782"/>
          </a:xfrm>
        </p:spPr>
        <p:txBody>
          <a:bodyPr/>
          <a:lstStyle/>
          <a:p>
            <a:r>
              <a:rPr lang="nl-NL" dirty="0" smtClean="0"/>
              <a:t>Mocht u meer informatie willen hebben over deze opleiding neem dan contact op met ons algemene mailadres</a:t>
            </a:r>
          </a:p>
          <a:p>
            <a:r>
              <a:rPr lang="nl-NL" dirty="0" smtClean="0">
                <a:hlinkClick r:id="rId2"/>
              </a:rPr>
              <a:t>info@symbion-vo.nl</a:t>
            </a:r>
            <a:endParaRPr lang="nl-NL" dirty="0"/>
          </a:p>
        </p:txBody>
      </p:sp>
      <p:sp>
        <p:nvSpPr>
          <p:cNvPr id="7" name="Rechthoek 6"/>
          <p:cNvSpPr/>
          <p:nvPr/>
        </p:nvSpPr>
        <p:spPr>
          <a:xfrm>
            <a:off x="5962071" y="-92364"/>
            <a:ext cx="5449458" cy="695036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b="1" i="1" dirty="0">
                <a:solidFill>
                  <a:srgbClr val="FFFF00"/>
                </a:solidFill>
              </a:rPr>
              <a:t>TOT ZIENS BIJ DE </a:t>
            </a:r>
            <a:r>
              <a:rPr lang="nl-NL" sz="4800" b="1" i="1" dirty="0" smtClean="0">
                <a:solidFill>
                  <a:srgbClr val="FFFF00"/>
                </a:solidFill>
              </a:rPr>
              <a:t>OPLEIDINGEN WERKEN </a:t>
            </a:r>
            <a:r>
              <a:rPr lang="nl-NL" sz="4800" b="1" i="1" dirty="0">
                <a:solidFill>
                  <a:srgbClr val="FFFF00"/>
                </a:solidFill>
              </a:rPr>
              <a:t>IN </a:t>
            </a:r>
            <a:r>
              <a:rPr lang="nl-NL" sz="4800" b="1" i="1" dirty="0" smtClean="0">
                <a:solidFill>
                  <a:srgbClr val="FFFF00"/>
                </a:solidFill>
              </a:rPr>
              <a:t>WINKEL</a:t>
            </a:r>
            <a:r>
              <a:rPr lang="nl-NL" sz="4800" b="1" i="1" dirty="0" smtClean="0">
                <a:solidFill>
                  <a:srgbClr val="002060"/>
                </a:solidFill>
              </a:rPr>
              <a:t>!!</a:t>
            </a:r>
            <a:endParaRPr lang="nl-NL" sz="4800" dirty="0">
              <a:solidFill>
                <a:srgbClr val="002060"/>
              </a:solidFill>
            </a:endParaRPr>
          </a:p>
        </p:txBody>
      </p:sp>
    </p:spTree>
    <p:extLst>
      <p:ext uri="{BB962C8B-B14F-4D97-AF65-F5344CB8AC3E}">
        <p14:creationId xmlns:p14="http://schemas.microsoft.com/office/powerpoint/2010/main" val="1866355921"/>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timing>
    <p:tnLst>
      <p:par>
        <p:cTn id="1" dur="indefinite" restart="never" nodeType="tmRoot"/>
      </p:par>
    </p:tnLst>
  </p:timing>
  <p:extLst mod="1">
    <p:ext uri="{E180D4A7-C9FB-4DFB-919C-405C955672EB}">
      <p14:showEvtLst xmlns:p14="http://schemas.microsoft.com/office/powerpoint/2010/main">
        <p14:playEvt time="1276" objId="5"/>
        <p14:stopEvt time="21443" objId="5"/>
      </p14:showEvtLst>
    </p:ext>
  </p:extLst>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TotalTime>
  <Words>490</Words>
  <Application>Microsoft Office PowerPoint</Application>
  <PresentationFormat>Breedbeeld</PresentationFormat>
  <Paragraphs>44</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OPLEIDING HEFTRUCK/EPT</dc:title>
  <dc:creator>Knipscheer, Alex</dc:creator>
  <cp:lastModifiedBy>Knipscheer, Alex</cp:lastModifiedBy>
  <cp:revision>53</cp:revision>
  <dcterms:created xsi:type="dcterms:W3CDTF">2020-10-14T14:21:54Z</dcterms:created>
  <dcterms:modified xsi:type="dcterms:W3CDTF">2020-12-09T15:28:07Z</dcterms:modified>
</cp:coreProperties>
</file>