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te Poele" initials="EtP" lastIdx="1" clrIdx="0">
    <p:extLst>
      <p:ext uri="{19B8F6BF-5375-455C-9EA6-DF929625EA0E}">
        <p15:presenceInfo xmlns:p15="http://schemas.microsoft.com/office/powerpoint/2012/main" userId="7a47b01d561838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11/30/2020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11/30/2020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hyperlink" Target="http://www.sclera.be/nl/picto/cat/2/p/15"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maken.wikiwijs.nl/158141/Eindexamentraining_Zorg_en_Welzijn_Brandenberg_College"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hyperlink" Target="https://cs.wikipedia.org/wiki/Automatizovan%C3%BD_extern%C3%AD_defibril%C3%A1tor"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www.sclera.be/nl/picto/detail/22122"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hyperlink" Target="http://www.sclera.be/nl/picto/detail/1918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maken.wikiwijs.nl/118624/Overleggen__samenwerken_en_voorlichting_geven"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g"/><Relationship Id="rId5" Type="http://schemas.openxmlformats.org/officeDocument/2006/relationships/hyperlink" Target="https://maken.wikiwijs.nl/75573/Lifestyle_Management"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hyperlink" Target="https://maken.wikiwijs.nl/157601/Examinering_voor_studenten_BOL_BBL"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hyperlink" Target="https://www.duurzaamnieuws.nl/linkout/33452"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fdroog.wordpress.com/2014/08/31/hoe-je-leerlingen-beter-kunt-laten-luisteren/"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jpg"/><Relationship Id="rId5" Type="http://schemas.openxmlformats.org/officeDocument/2006/relationships/hyperlink" Target="mailto:j.poele@symbion-vo.nl" TargetMode="External"/><Relationship Id="rId4" Type="http://schemas.openxmlformats.org/officeDocument/2006/relationships/hyperlink" Target="mailto:t.tosUN@SYMBION-VO.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BD716-B560-462F-AFA4-7D8783AC6682}"/>
              </a:ext>
            </a:extLst>
          </p:cNvPr>
          <p:cNvSpPr>
            <a:spLocks noGrp="1"/>
          </p:cNvSpPr>
          <p:nvPr>
            <p:ph type="ctrTitle"/>
          </p:nvPr>
        </p:nvSpPr>
        <p:spPr/>
        <p:txBody>
          <a:bodyPr>
            <a:normAutofit fontScale="90000"/>
          </a:bodyPr>
          <a:lstStyle/>
          <a:p>
            <a:pPr algn="ctr"/>
            <a:r>
              <a:rPr lang="nl-NL" dirty="0"/>
              <a:t>Opleiding </a:t>
            </a:r>
            <a:r>
              <a:rPr lang="nl-NL"/>
              <a:t>Dienstverlening,</a:t>
            </a:r>
            <a:br>
              <a:rPr lang="nl-NL"/>
            </a:br>
            <a:r>
              <a:rPr lang="nl-NL"/>
              <a:t>Zorg </a:t>
            </a:r>
            <a:r>
              <a:rPr lang="nl-NL" dirty="0"/>
              <a:t>&amp; Welzijn</a:t>
            </a:r>
          </a:p>
        </p:txBody>
      </p:sp>
      <p:sp>
        <p:nvSpPr>
          <p:cNvPr id="3" name="Ondertitel 2">
            <a:extLst>
              <a:ext uri="{FF2B5EF4-FFF2-40B4-BE49-F238E27FC236}">
                <a16:creationId xmlns:a16="http://schemas.microsoft.com/office/drawing/2014/main" id="{5EB50AD2-5483-417E-8FA9-89E3A70EF271}"/>
              </a:ext>
            </a:extLst>
          </p:cNvPr>
          <p:cNvSpPr>
            <a:spLocks noGrp="1"/>
          </p:cNvSpPr>
          <p:nvPr>
            <p:ph type="subTitle" idx="1"/>
          </p:nvPr>
        </p:nvSpPr>
        <p:spPr/>
        <p:txBody>
          <a:bodyPr/>
          <a:lstStyle/>
          <a:p>
            <a:pPr algn="ctr"/>
            <a:r>
              <a:rPr lang="nl-NL" dirty="0"/>
              <a:t>SVA 1 en SVA 2 “schoonmaak &amp; SVA2 “werken als woonhulp”</a:t>
            </a:r>
          </a:p>
          <a:p>
            <a:pPr algn="ctr"/>
            <a:r>
              <a:rPr lang="nl-NL" dirty="0"/>
              <a:t>Gepresenteerd door Tijen </a:t>
            </a:r>
            <a:r>
              <a:rPr lang="nl-NL" dirty="0" err="1"/>
              <a:t>Tosun</a:t>
            </a:r>
            <a:r>
              <a:rPr lang="nl-NL" dirty="0"/>
              <a:t> en Joyce te Poele</a:t>
            </a:r>
          </a:p>
          <a:p>
            <a:endParaRPr lang="nl-NL" dirty="0"/>
          </a:p>
        </p:txBody>
      </p:sp>
      <p:pic>
        <p:nvPicPr>
          <p:cNvPr id="5" name="Afbeelding 4">
            <a:extLst>
              <a:ext uri="{FF2B5EF4-FFF2-40B4-BE49-F238E27FC236}">
                <a16:creationId xmlns:a16="http://schemas.microsoft.com/office/drawing/2014/main" id="{684A0834-7E89-44D4-9321-2816516F2694}"/>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0096685" y="735922"/>
            <a:ext cx="876300" cy="876300"/>
          </a:xfrm>
          <a:prstGeom prst="rect">
            <a:avLst/>
          </a:prstGeom>
        </p:spPr>
      </p:pic>
      <p:pic>
        <p:nvPicPr>
          <p:cNvPr id="10" name="Opgenomen geluid">
            <a:hlinkClick r:id="" action="ppaction://media"/>
            <a:extLst>
              <a:ext uri="{FF2B5EF4-FFF2-40B4-BE49-F238E27FC236}">
                <a16:creationId xmlns:a16="http://schemas.microsoft.com/office/drawing/2014/main" id="{ED42010A-037A-4866-86EE-0761AD36F5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66787" y="802298"/>
            <a:ext cx="487363" cy="487363"/>
          </a:xfrm>
          <a:prstGeom prst="rect">
            <a:avLst/>
          </a:prstGeom>
        </p:spPr>
      </p:pic>
    </p:spTree>
    <p:extLst>
      <p:ext uri="{BB962C8B-B14F-4D97-AF65-F5344CB8AC3E}">
        <p14:creationId xmlns:p14="http://schemas.microsoft.com/office/powerpoint/2010/main" val="4008771792"/>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544E4-B0BF-4C81-84F5-202FC40FBEAF}"/>
              </a:ext>
            </a:extLst>
          </p:cNvPr>
          <p:cNvSpPr>
            <a:spLocks noGrp="1"/>
          </p:cNvSpPr>
          <p:nvPr>
            <p:ph type="title"/>
          </p:nvPr>
        </p:nvSpPr>
        <p:spPr/>
        <p:txBody>
          <a:bodyPr/>
          <a:lstStyle/>
          <a:p>
            <a:r>
              <a:rPr lang="nl-NL" dirty="0"/>
              <a:t>Waarom deze opleidingen?</a:t>
            </a:r>
          </a:p>
        </p:txBody>
      </p:sp>
      <p:sp>
        <p:nvSpPr>
          <p:cNvPr id="3" name="Tijdelijke aanduiding voor inhoud 2">
            <a:extLst>
              <a:ext uri="{FF2B5EF4-FFF2-40B4-BE49-F238E27FC236}">
                <a16:creationId xmlns:a16="http://schemas.microsoft.com/office/drawing/2014/main" id="{3EC63B7B-D7D1-4A00-8F3A-B8A47482A813}"/>
              </a:ext>
            </a:extLst>
          </p:cNvPr>
          <p:cNvSpPr>
            <a:spLocks noGrp="1"/>
          </p:cNvSpPr>
          <p:nvPr>
            <p:ph idx="1"/>
          </p:nvPr>
        </p:nvSpPr>
        <p:spPr>
          <a:xfrm>
            <a:off x="1451579" y="2015732"/>
            <a:ext cx="9603275" cy="3550567"/>
          </a:xfrm>
        </p:spPr>
        <p:txBody>
          <a:bodyPr>
            <a:normAutofit fontScale="85000" lnSpcReduction="10000"/>
          </a:bodyPr>
          <a:lstStyle/>
          <a:p>
            <a:pPr>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de opleidingen schoonmaak (SVA 1 en SVA 2) leren de leerlingen de assisterende werkzaamheden van het professioneel schoonmaken. </a:t>
            </a:r>
          </a:p>
          <a:p>
            <a:pPr>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leerling leert omgaan met het werken zoals dat gaat bij projecten als bijvoorbeeld kantoren, zorginstellingen en scholen. Het is niet zo dat men met deze cursus automatisch bij een schoonmaakbedrijf gaat werken. Bij veel stages of werk is één van de taken het schoonmaken.</a:t>
            </a:r>
          </a:p>
          <a:p>
            <a:pPr>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Voor leerlingen die de opleiding “werken als woonhulp” willen </a:t>
            </a:r>
            <a:r>
              <a:rPr lang="nl-NL"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volgen</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deze cursus zelfs verplicht. De praktijk wijst uit dat een leerling met bovenstaande vaardigheden een goede start maakt in elk stagebedrijf en zijn kans op werk vergroot. </a:t>
            </a:r>
          </a:p>
          <a:p>
            <a:pPr>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Vervolgopleiding van de schoonmaak is de SVA2 opleiding Woonhulp. Steeds meer is er in de (ouderenzorg) behoefte aan helpende in de zorg die kunnen voorzien aan de basisbehoefte van de bewoners van de zorginstellingen. De stagiaires en later medewerkers ontlasten daarmee de overige medewerkers aanzienlijk en gevende bewoners net dat stukje extra aandacht dat zij nodig hebben.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nl-NL" dirty="0"/>
          </a:p>
        </p:txBody>
      </p:sp>
      <p:pic>
        <p:nvPicPr>
          <p:cNvPr id="5" name="Afbeelding 4">
            <a:extLst>
              <a:ext uri="{FF2B5EF4-FFF2-40B4-BE49-F238E27FC236}">
                <a16:creationId xmlns:a16="http://schemas.microsoft.com/office/drawing/2014/main" id="{0BF2D409-DC47-4D47-9FE0-AAFF82824CC0}"/>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9751703" y="264030"/>
            <a:ext cx="1303151" cy="1391655"/>
          </a:xfrm>
          <a:prstGeom prst="rect">
            <a:avLst/>
          </a:prstGeom>
        </p:spPr>
      </p:pic>
      <p:pic>
        <p:nvPicPr>
          <p:cNvPr id="6" name="Opgenomen geluid">
            <a:hlinkClick r:id="" action="ppaction://media"/>
            <a:extLst>
              <a:ext uri="{FF2B5EF4-FFF2-40B4-BE49-F238E27FC236}">
                <a16:creationId xmlns:a16="http://schemas.microsoft.com/office/drawing/2014/main" id="{8B277799-8853-4D4F-9F35-B4C4CFACAF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6763" y="804519"/>
            <a:ext cx="487363" cy="487363"/>
          </a:xfrm>
          <a:prstGeom prst="rect">
            <a:avLst/>
          </a:prstGeom>
        </p:spPr>
      </p:pic>
    </p:spTree>
    <p:extLst>
      <p:ext uri="{BB962C8B-B14F-4D97-AF65-F5344CB8AC3E}">
        <p14:creationId xmlns:p14="http://schemas.microsoft.com/office/powerpoint/2010/main" val="2941214910"/>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0A311-A3DA-4F36-8D05-B39391260A40}"/>
              </a:ext>
            </a:extLst>
          </p:cNvPr>
          <p:cNvSpPr>
            <a:spLocks noGrp="1"/>
          </p:cNvSpPr>
          <p:nvPr>
            <p:ph type="title"/>
          </p:nvPr>
        </p:nvSpPr>
        <p:spPr/>
        <p:txBody>
          <a:bodyPr/>
          <a:lstStyle/>
          <a:p>
            <a:pPr algn="ctr"/>
            <a:r>
              <a:rPr lang="nl-NL" dirty="0"/>
              <a:t>Hoe ziet de volgorde van opleidingen eruit?</a:t>
            </a:r>
          </a:p>
        </p:txBody>
      </p:sp>
      <p:sp>
        <p:nvSpPr>
          <p:cNvPr id="3" name="Tijdelijke aanduiding voor inhoud 2">
            <a:extLst>
              <a:ext uri="{FF2B5EF4-FFF2-40B4-BE49-F238E27FC236}">
                <a16:creationId xmlns:a16="http://schemas.microsoft.com/office/drawing/2014/main" id="{F27F1692-BF6E-42D3-9F75-405573CA311A}"/>
              </a:ext>
            </a:extLst>
          </p:cNvPr>
          <p:cNvSpPr>
            <a:spLocks noGrp="1"/>
          </p:cNvSpPr>
          <p:nvPr>
            <p:ph idx="1"/>
          </p:nvPr>
        </p:nvSpPr>
        <p:spPr/>
        <p:txBody>
          <a:bodyPr/>
          <a:lstStyle/>
          <a:p>
            <a:pPr marL="514350" indent="-285750">
              <a:lnSpc>
                <a:spcPct val="115000"/>
              </a:lnSpc>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SVA1: Schoonmaken op de traditionele manier.</a:t>
            </a:r>
          </a:p>
          <a:p>
            <a:pPr marL="514350" indent="-285750">
              <a:lnSpc>
                <a:spcPct val="115000"/>
              </a:lnSpc>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SVA2: Schoonmaken met microvezel materialen. </a:t>
            </a:r>
          </a:p>
          <a:p>
            <a:pPr marL="514350" indent="-285750">
              <a:lnSpc>
                <a:spcPct val="115000"/>
              </a:lnSpc>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SVA2: Woonhulp</a:t>
            </a:r>
            <a:r>
              <a:rPr lang="nl-NL" sz="1800" dirty="0">
                <a:latin typeface="Calibri" panose="020F0502020204030204" pitchFamily="34" charset="0"/>
                <a:ea typeface="Calibri" panose="020F0502020204030204" pitchFamily="34" charset="0"/>
                <a:cs typeface="Times New Roman" panose="02020603050405020304" pitchFamily="18" charset="0"/>
              </a:rPr>
              <a:t> en </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EHBO</a:t>
            </a:r>
          </a:p>
          <a:p>
            <a:pPr marL="514350" indent="-285750">
              <a:lnSpc>
                <a:spcPct val="115000"/>
              </a:lnSpc>
              <a:buFont typeface="Wingdings" panose="05000000000000000000" pitchFamily="2" charset="2"/>
              <a:buChar char="ü"/>
            </a:pP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Vervolgopleiding</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Entree opleiding Niveau 1 Zorg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pic>
        <p:nvPicPr>
          <p:cNvPr id="5" name="Afbeelding 4">
            <a:extLst>
              <a:ext uri="{FF2B5EF4-FFF2-40B4-BE49-F238E27FC236}">
                <a16:creationId xmlns:a16="http://schemas.microsoft.com/office/drawing/2014/main" id="{AD66272C-93EB-4377-B3EC-D89F6BD38632}"/>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9663199" y="3797342"/>
            <a:ext cx="1391655" cy="1391655"/>
          </a:xfrm>
          <a:prstGeom prst="rect">
            <a:avLst/>
          </a:prstGeom>
        </p:spPr>
      </p:pic>
      <p:pic>
        <p:nvPicPr>
          <p:cNvPr id="4" name="Opgenomen geluid">
            <a:hlinkClick r:id="" action="ppaction://media"/>
            <a:extLst>
              <a:ext uri="{FF2B5EF4-FFF2-40B4-BE49-F238E27FC236}">
                <a16:creationId xmlns:a16="http://schemas.microsoft.com/office/drawing/2014/main" id="{98841352-76A4-456B-8064-7E80F2B630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07897" y="841773"/>
            <a:ext cx="487363" cy="487363"/>
          </a:xfrm>
          <a:prstGeom prst="rect">
            <a:avLst/>
          </a:prstGeom>
        </p:spPr>
      </p:pic>
    </p:spTree>
    <p:extLst>
      <p:ext uri="{BB962C8B-B14F-4D97-AF65-F5344CB8AC3E}">
        <p14:creationId xmlns:p14="http://schemas.microsoft.com/office/powerpoint/2010/main" val="88361499"/>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7F2A6-6F3D-411D-8BCA-0959BEB96423}"/>
              </a:ext>
            </a:extLst>
          </p:cNvPr>
          <p:cNvSpPr>
            <a:spLocks noGrp="1"/>
          </p:cNvSpPr>
          <p:nvPr>
            <p:ph type="title"/>
          </p:nvPr>
        </p:nvSpPr>
        <p:spPr/>
        <p:txBody>
          <a:bodyPr>
            <a:normAutofit fontScale="90000"/>
          </a:bodyPr>
          <a:lstStyle/>
          <a:p>
            <a:pPr algn="ctr"/>
            <a:r>
              <a:rPr lang="nl-NL" dirty="0"/>
              <a:t>Waar en hoe wordt de opleiding vormgegeven?</a:t>
            </a:r>
            <a:br>
              <a:rPr lang="nl-NL" dirty="0"/>
            </a:br>
            <a:endParaRPr lang="nl-NL" dirty="0"/>
          </a:p>
        </p:txBody>
      </p:sp>
      <p:sp>
        <p:nvSpPr>
          <p:cNvPr id="3" name="Tijdelijke aanduiding voor inhoud 2">
            <a:extLst>
              <a:ext uri="{FF2B5EF4-FFF2-40B4-BE49-F238E27FC236}">
                <a16:creationId xmlns:a16="http://schemas.microsoft.com/office/drawing/2014/main" id="{9E31BEA7-11C3-4F5D-BD5D-B80DD4FE532E}"/>
              </a:ext>
            </a:extLst>
          </p:cNvPr>
          <p:cNvSpPr>
            <a:spLocks noGrp="1"/>
          </p:cNvSpPr>
          <p:nvPr>
            <p:ph idx="1"/>
          </p:nvPr>
        </p:nvSpPr>
        <p:spPr/>
        <p:txBody>
          <a:bodyPr>
            <a:normAutofit fontScale="92500" lnSpcReduction="10000"/>
          </a:bodyPr>
          <a:lstStyle/>
          <a:p>
            <a:pPr algn="ctr">
              <a:buFont typeface="Wingdings" panose="05000000000000000000" pitchFamily="2" charset="2"/>
              <a:buChar char="ü"/>
            </a:pPr>
            <a:r>
              <a:rPr lang="nl-NL" dirty="0"/>
              <a:t>SVA1 “Schoonmaak” wordt op school aangeboden met professionele materialen die we mogen gebruiken van </a:t>
            </a:r>
            <a:r>
              <a:rPr lang="nl-NL" dirty="0" err="1"/>
              <a:t>Nederrijn</a:t>
            </a:r>
            <a:r>
              <a:rPr lang="nl-NL" dirty="0"/>
              <a:t>, het schoonmaakbedrijf waar we mee samenwerken.</a:t>
            </a:r>
          </a:p>
          <a:p>
            <a:pPr algn="ctr">
              <a:buFont typeface="Wingdings" panose="05000000000000000000" pitchFamily="2" charset="2"/>
              <a:buChar char="ü"/>
            </a:pPr>
            <a:r>
              <a:rPr lang="nl-NL" dirty="0"/>
              <a:t>SVA 2 “Schoonmaak wordt deels op school aangeboden en deels tijdens de verplichte stage die ze hiervoor moeten lopen binnen het schoonmaakbedrijf.  We kijken met </a:t>
            </a:r>
            <a:r>
              <a:rPr lang="nl-NL" dirty="0" err="1"/>
              <a:t>Nederrijn</a:t>
            </a:r>
            <a:r>
              <a:rPr lang="nl-NL" dirty="0"/>
              <a:t> altijd waar een leerling woont, zodat de plek waar ze stage lopen, niet te ver weg is.</a:t>
            </a:r>
          </a:p>
          <a:p>
            <a:pPr algn="ctr">
              <a:buFont typeface="Wingdings" panose="05000000000000000000" pitchFamily="2" charset="2"/>
              <a:buChar char="ü"/>
            </a:pPr>
            <a:r>
              <a:rPr lang="nl-NL" dirty="0"/>
              <a:t>SVA 2 “Werken als Woonhulp” De theorie voor deze opleiding wordt gegeven op school en de opdrachten worden op stage uitgevoerd en ook het examen. Er wordt goed gekeken of de opdrachten uitgevoerd kunnen worden en anders worden ze aangepast. Er is dus sprake van maatwerk voor iedere leerling.</a:t>
            </a:r>
          </a:p>
        </p:txBody>
      </p:sp>
      <p:pic>
        <p:nvPicPr>
          <p:cNvPr id="5" name="Afbeelding 4">
            <a:extLst>
              <a:ext uri="{FF2B5EF4-FFF2-40B4-BE49-F238E27FC236}">
                <a16:creationId xmlns:a16="http://schemas.microsoft.com/office/drawing/2014/main" id="{DF6E4899-D0A2-4D47-9692-1CA780FBAB56}"/>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0882464" y="1940557"/>
            <a:ext cx="875764" cy="875764"/>
          </a:xfrm>
          <a:prstGeom prst="rect">
            <a:avLst/>
          </a:prstGeom>
        </p:spPr>
      </p:pic>
      <p:pic>
        <p:nvPicPr>
          <p:cNvPr id="8" name="Afbeelding 7">
            <a:extLst>
              <a:ext uri="{FF2B5EF4-FFF2-40B4-BE49-F238E27FC236}">
                <a16:creationId xmlns:a16="http://schemas.microsoft.com/office/drawing/2014/main" id="{2A3350C4-86D4-4FEE-97DA-D7D6D61A8AFF}"/>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559229" y="4314548"/>
            <a:ext cx="892350" cy="892350"/>
          </a:xfrm>
          <a:prstGeom prst="rect">
            <a:avLst/>
          </a:prstGeom>
        </p:spPr>
      </p:pic>
      <p:pic>
        <p:nvPicPr>
          <p:cNvPr id="6" name="Opgenomen geluid">
            <a:hlinkClick r:id="" action="ppaction://media"/>
            <a:extLst>
              <a:ext uri="{FF2B5EF4-FFF2-40B4-BE49-F238E27FC236}">
                <a16:creationId xmlns:a16="http://schemas.microsoft.com/office/drawing/2014/main" id="{C0408EF3-8AA1-4145-BB8F-86D36A80000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93464" y="826237"/>
            <a:ext cx="487363" cy="487363"/>
          </a:xfrm>
          <a:prstGeom prst="rect">
            <a:avLst/>
          </a:prstGeom>
        </p:spPr>
      </p:pic>
    </p:spTree>
    <p:extLst>
      <p:ext uri="{BB962C8B-B14F-4D97-AF65-F5344CB8AC3E}">
        <p14:creationId xmlns:p14="http://schemas.microsoft.com/office/powerpoint/2010/main" val="1726192505"/>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60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601BF-931D-4411-9976-50D44E5A91FE}"/>
              </a:ext>
            </a:extLst>
          </p:cNvPr>
          <p:cNvSpPr>
            <a:spLocks noGrp="1"/>
          </p:cNvSpPr>
          <p:nvPr>
            <p:ph type="title"/>
          </p:nvPr>
        </p:nvSpPr>
        <p:spPr/>
        <p:txBody>
          <a:bodyPr/>
          <a:lstStyle/>
          <a:p>
            <a:pPr algn="ctr"/>
            <a:r>
              <a:rPr lang="nl-NL" dirty="0"/>
              <a:t>Hoe lang duurt de opleiding?</a:t>
            </a:r>
          </a:p>
        </p:txBody>
      </p:sp>
      <p:sp>
        <p:nvSpPr>
          <p:cNvPr id="3" name="Tijdelijke aanduiding voor inhoud 2">
            <a:extLst>
              <a:ext uri="{FF2B5EF4-FFF2-40B4-BE49-F238E27FC236}">
                <a16:creationId xmlns:a16="http://schemas.microsoft.com/office/drawing/2014/main" id="{5997CE74-6B1D-4449-B6E4-0CF12A61F6FA}"/>
              </a:ext>
            </a:extLst>
          </p:cNvPr>
          <p:cNvSpPr>
            <a:spLocks noGrp="1"/>
          </p:cNvSpPr>
          <p:nvPr>
            <p:ph idx="1"/>
          </p:nvPr>
        </p:nvSpPr>
        <p:spPr/>
        <p:txBody>
          <a:bodyPr/>
          <a:lstStyle/>
          <a:p>
            <a:pPr marL="514350" indent="-285750">
              <a:lnSpc>
                <a:spcPct val="115000"/>
              </a:lnSpc>
              <a:buFont typeface="Wingdings" panose="05000000000000000000" pitchFamily="2" charset="2"/>
              <a:buChar char="ü"/>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SVA1: Schoonmaken op de traditionele manier:</a:t>
            </a:r>
          </a:p>
          <a:p>
            <a:pPr indent="0">
              <a:lnSpc>
                <a:spcPct val="115000"/>
              </a:lnSpc>
              <a:buNone/>
            </a:pPr>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	Gedurende het schooljaar</a:t>
            </a:r>
            <a:endPar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15000"/>
              </a:lnSpc>
              <a:buFont typeface="Wingdings" panose="05000000000000000000" pitchFamily="2" charset="2"/>
              <a:buChar char="ü"/>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SVA2: Schoonmaken met microvezel materialen:</a:t>
            </a:r>
          </a:p>
          <a:p>
            <a:pPr indent="0">
              <a:lnSpc>
                <a:spcPct val="115000"/>
              </a:lnSpc>
              <a:buNone/>
            </a:pPr>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	Gedurende het schooljaar</a:t>
            </a:r>
            <a:endPar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15000"/>
              </a:lnSpc>
              <a:buFont typeface="Wingdings" panose="05000000000000000000" pitchFamily="2" charset="2"/>
              <a:buChar char="ü"/>
            </a:pP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SVA2: Woonhulp</a:t>
            </a:r>
            <a:r>
              <a:rPr lang="nl-NL" sz="2000" dirty="0">
                <a:latin typeface="Calibri" panose="020F0502020204030204" pitchFamily="34" charset="0"/>
                <a:ea typeface="Calibri" panose="020F0502020204030204" pitchFamily="34" charset="0"/>
                <a:cs typeface="Times New Roman" panose="02020603050405020304" pitchFamily="18" charset="0"/>
              </a:rPr>
              <a:t> en </a:t>
            </a:r>
            <a:r>
              <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EHBO:</a:t>
            </a:r>
          </a:p>
          <a:p>
            <a:pPr indent="0">
              <a:lnSpc>
                <a:spcPct val="115000"/>
              </a:lnSpc>
              <a:buNone/>
            </a:pPr>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	2 certificaten in  1 schooljaar</a:t>
            </a:r>
            <a:endParaRPr lang="nl-NL"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nl-NL" dirty="0"/>
          </a:p>
        </p:txBody>
      </p:sp>
      <p:pic>
        <p:nvPicPr>
          <p:cNvPr id="8" name="Afbeelding 7">
            <a:extLst>
              <a:ext uri="{FF2B5EF4-FFF2-40B4-BE49-F238E27FC236}">
                <a16:creationId xmlns:a16="http://schemas.microsoft.com/office/drawing/2014/main" id="{E91EC916-E793-4351-B460-C4FB0C5F689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001045" y="2015732"/>
            <a:ext cx="2286409" cy="3043848"/>
          </a:xfrm>
          <a:prstGeom prst="rect">
            <a:avLst/>
          </a:prstGeom>
        </p:spPr>
      </p:pic>
      <p:pic>
        <p:nvPicPr>
          <p:cNvPr id="11" name="Afbeelding 10">
            <a:extLst>
              <a:ext uri="{FF2B5EF4-FFF2-40B4-BE49-F238E27FC236}">
                <a16:creationId xmlns:a16="http://schemas.microsoft.com/office/drawing/2014/main" id="{1B5A9B43-3CCB-4B1F-9E67-1ADAE1A54973}"/>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118504" y="2143265"/>
            <a:ext cx="2029232" cy="2866290"/>
          </a:xfrm>
          <a:prstGeom prst="rect">
            <a:avLst/>
          </a:prstGeom>
        </p:spPr>
      </p:pic>
      <p:pic>
        <p:nvPicPr>
          <p:cNvPr id="4" name="Opgenomen geluid">
            <a:hlinkClick r:id="" action="ppaction://media"/>
            <a:extLst>
              <a:ext uri="{FF2B5EF4-FFF2-40B4-BE49-F238E27FC236}">
                <a16:creationId xmlns:a16="http://schemas.microsoft.com/office/drawing/2014/main" id="{2192B76A-E2DD-46E9-917D-E5116F77D4C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05653" y="904292"/>
            <a:ext cx="487363" cy="487363"/>
          </a:xfrm>
          <a:prstGeom prst="rect">
            <a:avLst/>
          </a:prstGeom>
        </p:spPr>
      </p:pic>
    </p:spTree>
    <p:extLst>
      <p:ext uri="{BB962C8B-B14F-4D97-AF65-F5344CB8AC3E}">
        <p14:creationId xmlns:p14="http://schemas.microsoft.com/office/powerpoint/2010/main" val="2700473394"/>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36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E3CEB-A21D-43D0-BCCE-2F62B8A1D900}"/>
              </a:ext>
            </a:extLst>
          </p:cNvPr>
          <p:cNvSpPr>
            <a:spLocks noGrp="1"/>
          </p:cNvSpPr>
          <p:nvPr>
            <p:ph type="title"/>
          </p:nvPr>
        </p:nvSpPr>
        <p:spPr/>
        <p:txBody>
          <a:bodyPr/>
          <a:lstStyle/>
          <a:p>
            <a:pPr algn="ctr"/>
            <a:r>
              <a:rPr lang="nl-NL" dirty="0"/>
              <a:t>Voorwaarden om de opleiding te volgen</a:t>
            </a:r>
          </a:p>
        </p:txBody>
      </p:sp>
      <p:sp>
        <p:nvSpPr>
          <p:cNvPr id="3" name="Tijdelijke aanduiding voor inhoud 2">
            <a:extLst>
              <a:ext uri="{FF2B5EF4-FFF2-40B4-BE49-F238E27FC236}">
                <a16:creationId xmlns:a16="http://schemas.microsoft.com/office/drawing/2014/main" id="{F05CD989-4DAB-4003-A29B-50726772F9EF}"/>
              </a:ext>
            </a:extLst>
          </p:cNvPr>
          <p:cNvSpPr>
            <a:spLocks noGrp="1"/>
          </p:cNvSpPr>
          <p:nvPr>
            <p:ph idx="1"/>
          </p:nvPr>
        </p:nvSpPr>
        <p:spPr/>
        <p:txBody>
          <a:bodyPr/>
          <a:lstStyle/>
          <a:p>
            <a:pPr>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Voor de SVA 1 opleiding hebben de leerlingen aangetoond graag in de schoonmaak, zorg, horeca of handel te willen stagelopen. </a:t>
            </a:r>
            <a:r>
              <a:rPr lang="nl-NL"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Dit hebben ze laten zien tijdens de meesterproef.</a:t>
            </a:r>
          </a:p>
          <a:p>
            <a:pPr>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Voor de SVA 2 opleiding “Schoonmaak” met microvezelmateriaal, is het noodzakelijk dat de leerlingen de SVA 1 opleiding “Schoonmaak” traditioneel hebben afgerond. </a:t>
            </a:r>
          </a:p>
          <a:p>
            <a:pPr>
              <a:buFont typeface="Wingdings" panose="05000000000000000000" pitchFamily="2" charset="2"/>
              <a:buChar char="ü"/>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Voor de Entree opleiding moet SVA 1 en SVA 2 reeds afgerond zijn of volgt een leerling een SVA 2 opleiding gedurende deze entreeopleiding. Leerlingen lopen individueel stage in de schoonmaak of in een zorginstelling, waar (ingeval van SVA2 en Entree) aan het einde van de opleiding het praktijkexamen of proeve van bekwaamheid (bij Entree) wordt afgenomen.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nl-NL" dirty="0"/>
          </a:p>
        </p:txBody>
      </p:sp>
      <p:pic>
        <p:nvPicPr>
          <p:cNvPr id="5" name="Afbeelding 4">
            <a:extLst>
              <a:ext uri="{FF2B5EF4-FFF2-40B4-BE49-F238E27FC236}">
                <a16:creationId xmlns:a16="http://schemas.microsoft.com/office/drawing/2014/main" id="{B9BD1C70-BD2A-4585-89D3-0CCEBDA0C9CC}"/>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9314641" y="4600069"/>
            <a:ext cx="2380950" cy="1418649"/>
          </a:xfrm>
          <a:prstGeom prst="rect">
            <a:avLst/>
          </a:prstGeom>
        </p:spPr>
      </p:pic>
      <p:pic>
        <p:nvPicPr>
          <p:cNvPr id="4" name="Opgenomen geluid">
            <a:hlinkClick r:id="" action="ppaction://media"/>
            <a:extLst>
              <a:ext uri="{FF2B5EF4-FFF2-40B4-BE49-F238E27FC236}">
                <a16:creationId xmlns:a16="http://schemas.microsoft.com/office/drawing/2014/main" id="{DE787ABB-0768-4F65-AB83-8EE953BCD4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146" y="788983"/>
            <a:ext cx="487363" cy="487363"/>
          </a:xfrm>
          <a:prstGeom prst="rect">
            <a:avLst/>
          </a:prstGeom>
        </p:spPr>
      </p:pic>
    </p:spTree>
    <p:extLst>
      <p:ext uri="{BB962C8B-B14F-4D97-AF65-F5344CB8AC3E}">
        <p14:creationId xmlns:p14="http://schemas.microsoft.com/office/powerpoint/2010/main" val="1183207006"/>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78FC0-059E-4C10-959D-5DF2277CB08A}"/>
              </a:ext>
            </a:extLst>
          </p:cNvPr>
          <p:cNvSpPr>
            <a:spLocks noGrp="1"/>
          </p:cNvSpPr>
          <p:nvPr>
            <p:ph type="title"/>
          </p:nvPr>
        </p:nvSpPr>
        <p:spPr/>
        <p:txBody>
          <a:bodyPr/>
          <a:lstStyle/>
          <a:p>
            <a:pPr algn="ctr"/>
            <a:r>
              <a:rPr lang="nl-NL" dirty="0"/>
              <a:t>Welke kwaliteiten heb je nodig?</a:t>
            </a:r>
          </a:p>
        </p:txBody>
      </p:sp>
      <p:sp>
        <p:nvSpPr>
          <p:cNvPr id="3" name="Tijdelijke aanduiding voor inhoud 2">
            <a:extLst>
              <a:ext uri="{FF2B5EF4-FFF2-40B4-BE49-F238E27FC236}">
                <a16:creationId xmlns:a16="http://schemas.microsoft.com/office/drawing/2014/main" id="{C2BA3384-8A2E-4EDC-950E-F54B288B4656}"/>
              </a:ext>
            </a:extLst>
          </p:cNvPr>
          <p:cNvSpPr>
            <a:spLocks noGrp="1"/>
          </p:cNvSpPr>
          <p:nvPr>
            <p:ph idx="1"/>
          </p:nvPr>
        </p:nvSpPr>
        <p:spPr/>
        <p:txBody>
          <a:bodyPr/>
          <a:lstStyle/>
          <a:p>
            <a:pPr>
              <a:buFont typeface="Wingdings" panose="05000000000000000000" pitchFamily="2" charset="2"/>
              <a:buChar char="ü"/>
            </a:pPr>
            <a:r>
              <a:rPr lang="nl-NL" dirty="0"/>
              <a:t>Je kan heel goed samenwerken.</a:t>
            </a:r>
          </a:p>
          <a:p>
            <a:pPr>
              <a:buFont typeface="Wingdings" panose="05000000000000000000" pitchFamily="2" charset="2"/>
              <a:buChar char="ü"/>
            </a:pPr>
            <a:r>
              <a:rPr lang="nl-NL" dirty="0"/>
              <a:t>Je kan met je klasgenoten overleggen.</a:t>
            </a:r>
          </a:p>
          <a:p>
            <a:pPr>
              <a:buFont typeface="Wingdings" panose="05000000000000000000" pitchFamily="2" charset="2"/>
              <a:buChar char="ü"/>
            </a:pPr>
            <a:r>
              <a:rPr lang="nl-NL" dirty="0"/>
              <a:t>Je kan goed omgaan met anderen.</a:t>
            </a:r>
          </a:p>
          <a:p>
            <a:pPr>
              <a:buFont typeface="Wingdings" panose="05000000000000000000" pitchFamily="2" charset="2"/>
              <a:buChar char="ü"/>
            </a:pPr>
            <a:r>
              <a:rPr lang="nl-NL" dirty="0"/>
              <a:t>Je kan luisteren naar een ander.</a:t>
            </a:r>
          </a:p>
          <a:p>
            <a:pPr>
              <a:buFont typeface="Wingdings" panose="05000000000000000000" pitchFamily="2" charset="2"/>
              <a:buChar char="ü"/>
            </a:pPr>
            <a:r>
              <a:rPr lang="nl-NL" dirty="0"/>
              <a:t>Je kan zelfstandig werken.</a:t>
            </a:r>
          </a:p>
          <a:p>
            <a:pPr>
              <a:buFont typeface="Wingdings" panose="05000000000000000000" pitchFamily="2" charset="2"/>
              <a:buChar char="ü"/>
            </a:pPr>
            <a:r>
              <a:rPr lang="nl-NL" dirty="0"/>
              <a:t>Je kan goed omgaan met kritiek!</a:t>
            </a:r>
          </a:p>
        </p:txBody>
      </p:sp>
      <p:pic>
        <p:nvPicPr>
          <p:cNvPr id="8" name="Afbeelding 7">
            <a:extLst>
              <a:ext uri="{FF2B5EF4-FFF2-40B4-BE49-F238E27FC236}">
                <a16:creationId xmlns:a16="http://schemas.microsoft.com/office/drawing/2014/main" id="{7E188E86-4C67-4D81-A718-FC3E75FFF376}"/>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677389" y="2290574"/>
            <a:ext cx="1783581" cy="2719962"/>
          </a:xfrm>
          <a:prstGeom prst="rect">
            <a:avLst/>
          </a:prstGeom>
        </p:spPr>
      </p:pic>
      <p:pic>
        <p:nvPicPr>
          <p:cNvPr id="4" name="Opgenomen geluid">
            <a:hlinkClick r:id="" action="ppaction://media"/>
            <a:extLst>
              <a:ext uri="{FF2B5EF4-FFF2-40B4-BE49-F238E27FC236}">
                <a16:creationId xmlns:a16="http://schemas.microsoft.com/office/drawing/2014/main" id="{E445FCA6-501C-4172-A6E1-35FA662F22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43509" y="841773"/>
            <a:ext cx="487363" cy="487363"/>
          </a:xfrm>
          <a:prstGeom prst="rect">
            <a:avLst/>
          </a:prstGeom>
        </p:spPr>
      </p:pic>
    </p:spTree>
    <p:extLst>
      <p:ext uri="{BB962C8B-B14F-4D97-AF65-F5344CB8AC3E}">
        <p14:creationId xmlns:p14="http://schemas.microsoft.com/office/powerpoint/2010/main" val="2271713017"/>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9490D-AB88-4EE2-BD81-4424189FC4EF}"/>
              </a:ext>
            </a:extLst>
          </p:cNvPr>
          <p:cNvSpPr>
            <a:spLocks noGrp="1"/>
          </p:cNvSpPr>
          <p:nvPr>
            <p:ph type="title"/>
          </p:nvPr>
        </p:nvSpPr>
        <p:spPr>
          <a:xfrm>
            <a:off x="1451579" y="804520"/>
            <a:ext cx="9603275" cy="656958"/>
          </a:xfrm>
        </p:spPr>
        <p:txBody>
          <a:bodyPr>
            <a:normAutofit fontScale="90000"/>
          </a:bodyPr>
          <a:lstStyle/>
          <a:p>
            <a:pPr algn="ctr"/>
            <a:r>
              <a:rPr lang="nl-NL" dirty="0"/>
              <a:t>Bedankt voor het kijken</a:t>
            </a:r>
            <a:r>
              <a:rPr lang="nl-NL" dirty="0" smtClean="0"/>
              <a:t>!</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sz="1600" dirty="0" err="1" smtClean="0"/>
              <a:t>Sva</a:t>
            </a:r>
            <a:r>
              <a:rPr lang="nl-NL" sz="1600" dirty="0" smtClean="0"/>
              <a:t> 1 en SVA 2 ‘schoonmaak’ </a:t>
            </a:r>
            <a:r>
              <a:rPr lang="nl-NL" sz="1600" dirty="0" err="1" smtClean="0"/>
              <a:t>TIJen</a:t>
            </a:r>
            <a:r>
              <a:rPr lang="nl-NL" sz="1600" dirty="0" smtClean="0"/>
              <a:t> </a:t>
            </a:r>
            <a:r>
              <a:rPr lang="nl-NL" sz="1600" dirty="0" err="1" smtClean="0"/>
              <a:t>Tosun</a:t>
            </a:r>
            <a:r>
              <a:rPr lang="nl-NL" sz="1600" dirty="0" smtClean="0"/>
              <a:t>  </a:t>
            </a:r>
            <a:r>
              <a:rPr lang="nl-NL" sz="1600" dirty="0" smtClean="0">
                <a:hlinkClick r:id="rId4"/>
              </a:rPr>
              <a:t>t.tos</a:t>
            </a:r>
            <a:r>
              <a:rPr lang="nl-NL" sz="1600" dirty="0" smtClean="0">
                <a:hlinkClick r:id="rId4"/>
              </a:rPr>
              <a:t>UN@SYMBION-VO.nl</a:t>
            </a:r>
            <a:r>
              <a:rPr lang="nl-NL" sz="1600" dirty="0" smtClean="0"/>
              <a:t/>
            </a:r>
            <a:br>
              <a:rPr lang="nl-NL" sz="1600" dirty="0" smtClean="0"/>
            </a:br>
            <a:r>
              <a:rPr lang="nl-NL" sz="1600" dirty="0" err="1" smtClean="0"/>
              <a:t>sva</a:t>
            </a:r>
            <a:r>
              <a:rPr lang="nl-NL" sz="1600" dirty="0" smtClean="0"/>
              <a:t> 2 ‘Woonhulp’ Joyce te Poele </a:t>
            </a:r>
            <a:r>
              <a:rPr lang="nl-NL" sz="1600" dirty="0" smtClean="0">
                <a:hlinkClick r:id="rId5"/>
              </a:rPr>
              <a:t>j.poele@symbion-vo.nl</a:t>
            </a:r>
            <a:r>
              <a:rPr lang="nl-NL" sz="1200" dirty="0"/>
              <a:t/>
            </a:r>
            <a:br>
              <a:rPr lang="nl-NL" sz="1200" dirty="0"/>
            </a:br>
            <a:endParaRPr lang="nl-NL" dirty="0"/>
          </a:p>
        </p:txBody>
      </p:sp>
      <p:pic>
        <p:nvPicPr>
          <p:cNvPr id="5" name="Tijdelijke aanduiding voor inhoud 4">
            <a:extLst>
              <a:ext uri="{FF2B5EF4-FFF2-40B4-BE49-F238E27FC236}">
                <a16:creationId xmlns:a16="http://schemas.microsoft.com/office/drawing/2014/main" id="{2D7F38BD-CA7B-4A7A-81CE-29ADDA78CC7A}"/>
              </a:ext>
            </a:extLst>
          </p:cNvPr>
          <p:cNvPicPr>
            <a:picLocks noGrp="1" noChangeAspect="1"/>
          </p:cNvPicPr>
          <p:nvPr>
            <p:ph idx="1"/>
          </p:nvPr>
        </p:nvPicPr>
        <p:blipFill>
          <a:blip r:embed="rId6">
            <a:extLst>
              <a:ext uri="{837473B0-CC2E-450A-ABE3-18F120FF3D39}">
                <a1611:picAttrSrcUrl xmlns:a1611="http://schemas.microsoft.com/office/drawing/2016/11/main" xmlns="" r:id="rId7"/>
              </a:ext>
            </a:extLst>
          </a:blip>
          <a:stretch>
            <a:fillRect/>
          </a:stretch>
        </p:blipFill>
        <p:spPr>
          <a:xfrm>
            <a:off x="3701988" y="2026444"/>
            <a:ext cx="4837174" cy="3429000"/>
          </a:xfrm>
        </p:spPr>
      </p:pic>
      <p:pic>
        <p:nvPicPr>
          <p:cNvPr id="4" name="Opgenomen geluid">
            <a:hlinkClick r:id="" action="ppaction://media"/>
            <a:extLst>
              <a:ext uri="{FF2B5EF4-FFF2-40B4-BE49-F238E27FC236}">
                <a16:creationId xmlns:a16="http://schemas.microsoft.com/office/drawing/2014/main" id="{9AD29E6A-8476-4C98-AADD-10666A24BB0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18212" y="843198"/>
            <a:ext cx="487363" cy="487363"/>
          </a:xfrm>
          <a:prstGeom prst="rect">
            <a:avLst/>
          </a:prstGeom>
        </p:spPr>
      </p:pic>
    </p:spTree>
    <p:extLst>
      <p:ext uri="{BB962C8B-B14F-4D97-AF65-F5344CB8AC3E}">
        <p14:creationId xmlns:p14="http://schemas.microsoft.com/office/powerpoint/2010/main" val="210949622"/>
      </p:ext>
    </p:extLst>
  </p:cSld>
  <p:clrMapOvr>
    <a:masterClrMapping/>
  </p:clrMapOvr>
  <mc:AlternateContent xmlns:mc="http://schemas.openxmlformats.org/markup-compatibility/2006" xmlns:p14="http://schemas.microsoft.com/office/powerpoint/2010/main">
    <mc:Choice Requires="p14">
      <p:transition spd="slow" p14:dur="1500" advClick="0" advTm="12000">
        <p:split orient="vert"/>
      </p:transition>
    </mc:Choice>
    <mc:Fallback xmlns="">
      <p:transition spd="slow" advClick="0"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TM10001114[[fn=Galerie]]</Template>
  <TotalTime>142</TotalTime>
  <Words>635</Words>
  <Application>Microsoft Office PowerPoint</Application>
  <PresentationFormat>Breedbeeld</PresentationFormat>
  <Paragraphs>36</Paragraphs>
  <Slides>8</Slides>
  <Notes>0</Notes>
  <HiddenSlides>0</HiddenSlides>
  <MMClips>8</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Gill Sans MT</vt:lpstr>
      <vt:lpstr>Times New Roman</vt:lpstr>
      <vt:lpstr>Wingdings</vt:lpstr>
      <vt:lpstr>Galerie</vt:lpstr>
      <vt:lpstr>Opleiding Dienstverlening, Zorg &amp; Welzijn</vt:lpstr>
      <vt:lpstr>Waarom deze opleidingen?</vt:lpstr>
      <vt:lpstr>Hoe ziet de volgorde van opleidingen eruit?</vt:lpstr>
      <vt:lpstr>Waar en hoe wordt de opleiding vormgegeven? </vt:lpstr>
      <vt:lpstr>Hoe lang duurt de opleiding?</vt:lpstr>
      <vt:lpstr>Voorwaarden om de opleiding te volgen</vt:lpstr>
      <vt:lpstr>Welke kwaliteiten heb je nodig?</vt:lpstr>
      <vt:lpstr>Bedankt voor het kijken!            Sva 1 en SVA 2 ‘schoonmaak’ TIJen Tosun  t.tosUN@SYMBION-VO.nl sva 2 ‘Woonhulp’ Joyce te Poele j.poele@symbion-vo.nl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Opleiding Dienstverlening &amp; Welzijn</dc:title>
  <dc:creator>Erik te Poele</dc:creator>
  <cp:lastModifiedBy>Poele, Joyce te</cp:lastModifiedBy>
  <cp:revision>21</cp:revision>
  <dcterms:created xsi:type="dcterms:W3CDTF">2020-11-05T14:22:02Z</dcterms:created>
  <dcterms:modified xsi:type="dcterms:W3CDTF">2020-11-30T18:34:11Z</dcterms:modified>
</cp:coreProperties>
</file>